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5737" r:id="rId1"/>
  </p:sldMasterIdLst>
  <p:notesMasterIdLst>
    <p:notesMasterId r:id="rId30"/>
  </p:notesMasterIdLst>
  <p:handoutMasterIdLst>
    <p:handoutMasterId r:id="rId31"/>
  </p:handoutMasterIdLst>
  <p:sldIdLst>
    <p:sldId id="273" r:id="rId2"/>
    <p:sldId id="306" r:id="rId3"/>
    <p:sldId id="330" r:id="rId4"/>
    <p:sldId id="308" r:id="rId5"/>
    <p:sldId id="309" r:id="rId6"/>
    <p:sldId id="310" r:id="rId7"/>
    <p:sldId id="274" r:id="rId8"/>
    <p:sldId id="317" r:id="rId9"/>
    <p:sldId id="311" r:id="rId10"/>
    <p:sldId id="312" r:id="rId11"/>
    <p:sldId id="314" r:id="rId12"/>
    <p:sldId id="313" r:id="rId13"/>
    <p:sldId id="331" r:id="rId14"/>
    <p:sldId id="333" r:id="rId15"/>
    <p:sldId id="318" r:id="rId16"/>
    <p:sldId id="335" r:id="rId17"/>
    <p:sldId id="336" r:id="rId18"/>
    <p:sldId id="337" r:id="rId19"/>
    <p:sldId id="338" r:id="rId20"/>
    <p:sldId id="320" r:id="rId21"/>
    <p:sldId id="339" r:id="rId22"/>
    <p:sldId id="340" r:id="rId23"/>
    <p:sldId id="323" r:id="rId24"/>
    <p:sldId id="341" r:id="rId25"/>
    <p:sldId id="342" r:id="rId26"/>
    <p:sldId id="343" r:id="rId27"/>
    <p:sldId id="289" r:id="rId28"/>
    <p:sldId id="290" r:id="rId29"/>
  </p:sldIdLst>
  <p:sldSz cx="1219835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8131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76529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149276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533257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1919904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303885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268786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07184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559">
          <p15:clr>
            <a:srgbClr val="A4A3A4"/>
          </p15:clr>
        </p15:guide>
        <p15:guide id="2" orient="horz" pos="1469">
          <p15:clr>
            <a:srgbClr val="A4A3A4"/>
          </p15:clr>
        </p15:guide>
        <p15:guide id="3" orient="horz" pos="284">
          <p15:clr>
            <a:srgbClr val="A4A3A4"/>
          </p15:clr>
        </p15:guide>
        <p15:guide id="4" orient="horz" pos="4026">
          <p15:clr>
            <a:srgbClr val="A4A3A4"/>
          </p15:clr>
        </p15:guide>
        <p15:guide id="5" orient="horz" pos="2838">
          <p15:clr>
            <a:srgbClr val="A4A3A4"/>
          </p15:clr>
        </p15:guide>
        <p15:guide id="6" orient="horz" pos="2747">
          <p15:clr>
            <a:srgbClr val="A4A3A4"/>
          </p15:clr>
        </p15:guide>
        <p15:guide id="7" pos="5542">
          <p15:clr>
            <a:srgbClr val="A4A3A4"/>
          </p15:clr>
        </p15:guide>
        <p15:guide id="8" pos="382">
          <p15:clr>
            <a:srgbClr val="A4A3A4"/>
          </p15:clr>
        </p15:guide>
        <p15:guide id="9" pos="2042">
          <p15:clr>
            <a:srgbClr val="A4A3A4"/>
          </p15:clr>
        </p15:guide>
        <p15:guide id="10" pos="2126">
          <p15:clr>
            <a:srgbClr val="A4A3A4"/>
          </p15:clr>
        </p15:guide>
        <p15:guide id="11" pos="3878">
          <p15:clr>
            <a:srgbClr val="A4A3A4"/>
          </p15:clr>
        </p15:guide>
        <p15:guide id="12" pos="3787">
          <p15:clr>
            <a:srgbClr val="A4A3A4"/>
          </p15:clr>
        </p15:guide>
        <p15:guide id="13" pos="5628">
          <p15:clr>
            <a:srgbClr val="A4A3A4"/>
          </p15:clr>
        </p15:guide>
        <p15:guide id="14" pos="72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DD"/>
    <a:srgbClr val="16153E"/>
    <a:srgbClr val="5E3B28"/>
    <a:srgbClr val="EC008B"/>
    <a:srgbClr val="89CBFF"/>
    <a:srgbClr val="C0C0C0"/>
    <a:srgbClr val="8E8E8E"/>
    <a:srgbClr val="F3F3F3"/>
    <a:srgbClr val="F5F5FF"/>
    <a:srgbClr val="6D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3" autoAdjust="0"/>
    <p:restoredTop sz="94857" autoAdjust="0"/>
  </p:normalViewPr>
  <p:slideViewPr>
    <p:cSldViewPr snapToGrid="0">
      <p:cViewPr varScale="1">
        <p:scale>
          <a:sx n="111" d="100"/>
          <a:sy n="111" d="100"/>
        </p:scale>
        <p:origin x="-654" y="-84"/>
      </p:cViewPr>
      <p:guideLst>
        <p:guide orient="horz" pos="1559"/>
        <p:guide orient="horz" pos="1469"/>
        <p:guide orient="horz" pos="284"/>
        <p:guide orient="horz" pos="4026"/>
        <p:guide orient="horz" pos="2838"/>
        <p:guide orient="horz" pos="2747"/>
        <p:guide pos="5542"/>
        <p:guide pos="382"/>
        <p:guide pos="2042"/>
        <p:guide pos="2126"/>
        <p:guide pos="3878"/>
        <p:guide pos="3787"/>
        <p:guide pos="5628"/>
        <p:guide pos="72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19F30-E0E3-7445-8479-E4EC96EE983F}" type="datetime1">
              <a:rPr lang="en-CA" smtClean="0"/>
              <a:t>16/04/2015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AD0B2-18E2-E84A-B75E-64842C6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97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78320-3FED-F94A-B6F1-0D8E647C1259}" type="datetime1">
              <a:rPr lang="en-CA" smtClean="0"/>
              <a:t>16/04/2015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C7509-54CE-B544-AC8A-E35BAC85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1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C7509-54CE-B544-AC8A-E35BAC85AC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5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" descr="klick_labs_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" r="2320"/>
          <a:stretch>
            <a:fillRect/>
          </a:stretch>
        </p:blipFill>
        <p:spPr>
          <a:xfrm rot="10800000">
            <a:off x="1" y="0"/>
            <a:ext cx="12201529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722" y="2484441"/>
            <a:ext cx="10978198" cy="443198"/>
          </a:xfrm>
        </p:spPr>
        <p:txBody>
          <a:bodyPr anchor="t"/>
          <a:lstStyle>
            <a:lvl1pPr>
              <a:defRPr>
                <a:solidFill>
                  <a:srgbClr val="89CBFF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PROPREITARY </a:t>
            </a:r>
            <a:r>
              <a:rPr lang="en-US" sz="600" dirty="0">
                <a:solidFill>
                  <a:srgbClr val="D4197A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36829" y="2066156"/>
            <a:ext cx="10978198" cy="276999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03724" y="3016719"/>
            <a:ext cx="5423961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03723" y="4513263"/>
            <a:ext cx="2640487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608012" y="3998912"/>
            <a:ext cx="344489" cy="363538"/>
          </a:xfrm>
          <a:custGeom>
            <a:avLst/>
            <a:gdLst>
              <a:gd name="T0" fmla="*/ 14908043 w 3115"/>
              <a:gd name="T1" fmla="*/ 53978342 h 3294"/>
              <a:gd name="T2" fmla="*/ 15302040 w 3115"/>
              <a:gd name="T3" fmla="*/ 58326418 h 3294"/>
              <a:gd name="T4" fmla="*/ 19505258 w 3115"/>
              <a:gd name="T5" fmla="*/ 59468349 h 3294"/>
              <a:gd name="T6" fmla="*/ 22022728 w 3115"/>
              <a:gd name="T7" fmla="*/ 55888823 h 3294"/>
              <a:gd name="T8" fmla="*/ 19505258 w 3115"/>
              <a:gd name="T9" fmla="*/ 52287399 h 3294"/>
              <a:gd name="T10" fmla="*/ 40718019 w 3115"/>
              <a:gd name="T11" fmla="*/ 18622271 h 3294"/>
              <a:gd name="T12" fmla="*/ 42644384 w 3115"/>
              <a:gd name="T13" fmla="*/ 19215191 h 3294"/>
              <a:gd name="T14" fmla="*/ 41637418 w 3115"/>
              <a:gd name="T15" fmla="*/ 21389229 h 3294"/>
              <a:gd name="T16" fmla="*/ 39951780 w 3115"/>
              <a:gd name="T17" fmla="*/ 23212005 h 3294"/>
              <a:gd name="T18" fmla="*/ 35945669 w 3115"/>
              <a:gd name="T19" fmla="*/ 27450257 h 3294"/>
              <a:gd name="T20" fmla="*/ 31195184 w 3115"/>
              <a:gd name="T21" fmla="*/ 32237630 h 3294"/>
              <a:gd name="T22" fmla="*/ 27364208 w 3115"/>
              <a:gd name="T23" fmla="*/ 35707332 h 3294"/>
              <a:gd name="T24" fmla="*/ 38769679 w 3115"/>
              <a:gd name="T25" fmla="*/ 54615169 h 3294"/>
              <a:gd name="T26" fmla="*/ 42491224 w 3115"/>
              <a:gd name="T27" fmla="*/ 58524057 h 3294"/>
              <a:gd name="T28" fmla="*/ 51554249 w 3115"/>
              <a:gd name="T29" fmla="*/ 57469942 h 3294"/>
              <a:gd name="T30" fmla="*/ 46694332 w 3115"/>
              <a:gd name="T31" fmla="*/ 52924226 h 3294"/>
              <a:gd name="T32" fmla="*/ 41199582 w 3115"/>
              <a:gd name="T33" fmla="*/ 46709466 h 3294"/>
              <a:gd name="T34" fmla="*/ 36252099 w 3115"/>
              <a:gd name="T35" fmla="*/ 40714354 h 3294"/>
              <a:gd name="T36" fmla="*/ 33099795 w 3115"/>
              <a:gd name="T37" fmla="*/ 36673632 h 3294"/>
              <a:gd name="T38" fmla="*/ 45774934 w 3115"/>
              <a:gd name="T39" fmla="*/ 22531160 h 3294"/>
              <a:gd name="T40" fmla="*/ 50612875 w 3115"/>
              <a:gd name="T41" fmla="*/ 18622271 h 3294"/>
              <a:gd name="T42" fmla="*/ 15302040 w 3115"/>
              <a:gd name="T43" fmla="*/ 14098454 h 3294"/>
              <a:gd name="T44" fmla="*/ 13660240 w 3115"/>
              <a:gd name="T45" fmla="*/ 15965138 h 3294"/>
              <a:gd name="T46" fmla="*/ 14273209 w 3115"/>
              <a:gd name="T47" fmla="*/ 24178195 h 3294"/>
              <a:gd name="T48" fmla="*/ 14929907 w 3115"/>
              <a:gd name="T49" fmla="*/ 34367761 h 3294"/>
              <a:gd name="T50" fmla="*/ 15477174 w 3115"/>
              <a:gd name="T51" fmla="*/ 43349478 h 3294"/>
              <a:gd name="T52" fmla="*/ 15739875 w 3115"/>
              <a:gd name="T53" fmla="*/ 47807489 h 3294"/>
              <a:gd name="T54" fmla="*/ 20840628 w 3115"/>
              <a:gd name="T55" fmla="*/ 46072639 h 3294"/>
              <a:gd name="T56" fmla="*/ 21234625 w 3115"/>
              <a:gd name="T57" fmla="*/ 38891578 h 3294"/>
              <a:gd name="T58" fmla="*/ 21825730 w 3115"/>
              <a:gd name="T59" fmla="*/ 29119301 h 3294"/>
              <a:gd name="T60" fmla="*/ 22416725 w 3115"/>
              <a:gd name="T61" fmla="*/ 19874027 h 3294"/>
              <a:gd name="T62" fmla="*/ 22504292 w 3115"/>
              <a:gd name="T63" fmla="*/ 15064755 h 3294"/>
              <a:gd name="T64" fmla="*/ 19067423 w 3115"/>
              <a:gd name="T65" fmla="*/ 13725184 h 3294"/>
              <a:gd name="T66" fmla="*/ 59238065 w 3115"/>
              <a:gd name="T67" fmla="*/ 153732 h 3294"/>
              <a:gd name="T68" fmla="*/ 63134744 w 3115"/>
              <a:gd name="T69" fmla="*/ 1471294 h 3294"/>
              <a:gd name="T70" fmla="*/ 66637316 w 3115"/>
              <a:gd name="T71" fmla="*/ 5072829 h 3294"/>
              <a:gd name="T72" fmla="*/ 68191658 w 3115"/>
              <a:gd name="T73" fmla="*/ 12165964 h 3294"/>
              <a:gd name="T74" fmla="*/ 68104091 w 3115"/>
              <a:gd name="T75" fmla="*/ 24880939 h 3294"/>
              <a:gd name="T76" fmla="*/ 67885229 w 3115"/>
              <a:gd name="T77" fmla="*/ 40450798 h 3294"/>
              <a:gd name="T78" fmla="*/ 67534961 w 3115"/>
              <a:gd name="T79" fmla="*/ 55032347 h 3294"/>
              <a:gd name="T80" fmla="*/ 67053287 w 3115"/>
              <a:gd name="T81" fmla="*/ 64892550 h 3294"/>
              <a:gd name="T82" fmla="*/ 65564647 w 3115"/>
              <a:gd name="T83" fmla="*/ 68340242 h 3294"/>
              <a:gd name="T84" fmla="*/ 61055109 w 3115"/>
              <a:gd name="T85" fmla="*/ 71436673 h 3294"/>
              <a:gd name="T86" fmla="*/ 53305480 w 3115"/>
              <a:gd name="T87" fmla="*/ 72271140 h 3294"/>
              <a:gd name="T88" fmla="*/ 44899263 w 3115"/>
              <a:gd name="T89" fmla="*/ 71831952 h 3294"/>
              <a:gd name="T90" fmla="*/ 33690790 w 3115"/>
              <a:gd name="T91" fmla="*/ 71151217 h 3294"/>
              <a:gd name="T92" fmla="*/ 22219727 w 3115"/>
              <a:gd name="T93" fmla="*/ 70426464 h 3294"/>
              <a:gd name="T94" fmla="*/ 13047271 w 3115"/>
              <a:gd name="T95" fmla="*/ 69855554 h 3294"/>
              <a:gd name="T96" fmla="*/ 8690892 w 3115"/>
              <a:gd name="T97" fmla="*/ 69570099 h 3294"/>
              <a:gd name="T98" fmla="*/ 7574385 w 3115"/>
              <a:gd name="T99" fmla="*/ 69416367 h 3294"/>
              <a:gd name="T100" fmla="*/ 4706646 w 3115"/>
              <a:gd name="T101" fmla="*/ 68142602 h 3294"/>
              <a:gd name="T102" fmla="*/ 1773205 w 3115"/>
              <a:gd name="T103" fmla="*/ 64453362 h 3294"/>
              <a:gd name="T104" fmla="*/ 569131 w 3115"/>
              <a:gd name="T105" fmla="*/ 57074662 h 3294"/>
              <a:gd name="T106" fmla="*/ 393997 w 3115"/>
              <a:gd name="T107" fmla="*/ 46204362 h 3294"/>
              <a:gd name="T108" fmla="*/ 218862 w 3115"/>
              <a:gd name="T109" fmla="*/ 33643118 h 3294"/>
              <a:gd name="T110" fmla="*/ 109431 w 3115"/>
              <a:gd name="T111" fmla="*/ 22048065 h 3294"/>
              <a:gd name="T112" fmla="*/ 21864 w 3115"/>
              <a:gd name="T113" fmla="*/ 14098454 h 3294"/>
              <a:gd name="T114" fmla="*/ 0 w 3115"/>
              <a:gd name="T115" fmla="*/ 12012232 h 3294"/>
              <a:gd name="T116" fmla="*/ 415971 w 3115"/>
              <a:gd name="T117" fmla="*/ 9640554 h 3294"/>
              <a:gd name="T118" fmla="*/ 2473742 w 3115"/>
              <a:gd name="T119" fmla="*/ 6017120 h 3294"/>
              <a:gd name="T120" fmla="*/ 7508792 w 3115"/>
              <a:gd name="T121" fmla="*/ 3272061 h 3294"/>
              <a:gd name="T122" fmla="*/ 56873865 w 3115"/>
              <a:gd name="T123" fmla="*/ 2200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46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ck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03725" y="2489205"/>
            <a:ext cx="1096777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612036" y="4514855"/>
            <a:ext cx="10959454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77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1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-2"/>
            <a:ext cx="12198350" cy="40011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108000" tIns="46800" bIns="46800" anchor="ctr"/>
          <a:lstStyle>
            <a:lvl1pPr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579155" y="3986103"/>
            <a:ext cx="8403308" cy="443198"/>
          </a:xfrm>
        </p:spPr>
        <p:txBody>
          <a:bodyPr anchor="b"/>
          <a:lstStyle>
            <a:lvl1pPr>
              <a:lnSpc>
                <a:spcPct val="80000"/>
              </a:lnSpc>
              <a:buNone/>
              <a:defRPr sz="3600" i="1" cap="none">
                <a:solidFill>
                  <a:srgbClr val="EC008B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6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rgbClr val="16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0849"/>
            <a:ext cx="360001" cy="279180"/>
          </a:xfrm>
          <a:solidFill>
            <a:srgbClr val="EC008B"/>
          </a:solidFill>
        </p:spPr>
        <p:txBody>
          <a:bodyPr lIns="72000" tIns="46800" bIns="4680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3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10291"/>
            <a:ext cx="2629116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84" y="2091239"/>
            <a:ext cx="6421510" cy="3660718"/>
          </a:xfrm>
          <a:prstGeom prst="rect">
            <a:avLst/>
          </a:prstGeom>
        </p:spPr>
      </p:pic>
      <p:sp>
        <p:nvSpPr>
          <p:cNvPr id="14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4006161" y="2248982"/>
            <a:ext cx="4192207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8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04523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02" y="2343150"/>
            <a:ext cx="6215333" cy="3251362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88625" y="2612612"/>
            <a:ext cx="402727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29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53518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01" y="2379211"/>
            <a:ext cx="5732380" cy="3320263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880816" y="2575544"/>
            <a:ext cx="436081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7" y="2394532"/>
            <a:ext cx="25879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610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37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81" y="2474914"/>
            <a:ext cx="5245938" cy="2984831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96" y="1574506"/>
            <a:ext cx="6312057" cy="4603184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701156" y="1960715"/>
            <a:ext cx="267955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464337" y="2756781"/>
            <a:ext cx="29612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48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 M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5669659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90" y="1496267"/>
            <a:ext cx="3133156" cy="4883835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685372" y="1947067"/>
            <a:ext cx="2812246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5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4505325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19" y="1653889"/>
            <a:ext cx="2113228" cy="4750086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5188474" y="2298875"/>
            <a:ext cx="1784387" cy="40011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42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00876" y="2251449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17838" y="2877077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603722" y="3183927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 baseline="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 hasCustomPrompt="1"/>
          </p:nvPr>
        </p:nvSpPr>
        <p:spPr>
          <a:xfrm>
            <a:off x="2211283" y="2234738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0" hasCustomPrompt="1"/>
          </p:nvPr>
        </p:nvSpPr>
        <p:spPr>
          <a:xfrm>
            <a:off x="3444821" y="2884547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1" hasCustomPrompt="1"/>
          </p:nvPr>
        </p:nvSpPr>
        <p:spPr>
          <a:xfrm>
            <a:off x="2506692" y="3174999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5308428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24" hasCustomPrompt="1"/>
          </p:nvPr>
        </p:nvSpPr>
        <p:spPr>
          <a:xfrm>
            <a:off x="4350230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7" name="Text Placeholder 39"/>
          <p:cNvSpPr>
            <a:spLocks noGrp="1"/>
          </p:cNvSpPr>
          <p:nvPr>
            <p:ph type="body" sz="quarter" idx="22" hasCustomPrompt="1"/>
          </p:nvPr>
        </p:nvSpPr>
        <p:spPr>
          <a:xfrm>
            <a:off x="4035043" y="2242179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5" hasCustomPrompt="1"/>
          </p:nvPr>
        </p:nvSpPr>
        <p:spPr>
          <a:xfrm>
            <a:off x="1384642" y="2882569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26" hasCustomPrompt="1"/>
          </p:nvPr>
        </p:nvSpPr>
        <p:spPr>
          <a:xfrm>
            <a:off x="3314915" y="2890602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27" hasCustomPrompt="1"/>
          </p:nvPr>
        </p:nvSpPr>
        <p:spPr>
          <a:xfrm>
            <a:off x="518571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1" name="Text Placeholder 42"/>
          <p:cNvSpPr>
            <a:spLocks noGrp="1"/>
          </p:cNvSpPr>
          <p:nvPr>
            <p:ph type="body" sz="quarter" idx="28" hasCustomPrompt="1"/>
          </p:nvPr>
        </p:nvSpPr>
        <p:spPr>
          <a:xfrm>
            <a:off x="7162073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2" name="Text Placeholder 44"/>
          <p:cNvSpPr>
            <a:spLocks noGrp="1"/>
          </p:cNvSpPr>
          <p:nvPr>
            <p:ph type="body" sz="quarter" idx="29" hasCustomPrompt="1"/>
          </p:nvPr>
        </p:nvSpPr>
        <p:spPr>
          <a:xfrm>
            <a:off x="6203877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3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5888687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24" name="Text Placeholder 52"/>
          <p:cNvSpPr>
            <a:spLocks noGrp="1"/>
          </p:cNvSpPr>
          <p:nvPr>
            <p:ph type="body" sz="quarter" idx="31" hasCustomPrompt="1"/>
          </p:nvPr>
        </p:nvSpPr>
        <p:spPr>
          <a:xfrm>
            <a:off x="7039362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5" name="Text Placeholder 42"/>
          <p:cNvSpPr>
            <a:spLocks noGrp="1"/>
          </p:cNvSpPr>
          <p:nvPr>
            <p:ph type="body" sz="quarter" idx="32" hasCustomPrompt="1"/>
          </p:nvPr>
        </p:nvSpPr>
        <p:spPr>
          <a:xfrm>
            <a:off x="9026322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6" name="Text Placeholder 44"/>
          <p:cNvSpPr>
            <a:spLocks noGrp="1"/>
          </p:cNvSpPr>
          <p:nvPr>
            <p:ph type="body" sz="quarter" idx="33" hasCustomPrompt="1"/>
          </p:nvPr>
        </p:nvSpPr>
        <p:spPr>
          <a:xfrm>
            <a:off x="8068126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7" name="Text Placeholder 39"/>
          <p:cNvSpPr>
            <a:spLocks noGrp="1"/>
          </p:cNvSpPr>
          <p:nvPr>
            <p:ph type="body" sz="quarter" idx="34" hasCustomPrompt="1"/>
          </p:nvPr>
        </p:nvSpPr>
        <p:spPr>
          <a:xfrm>
            <a:off x="7752935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28" name="Text Placeholder 52"/>
          <p:cNvSpPr>
            <a:spLocks noGrp="1"/>
          </p:cNvSpPr>
          <p:nvPr>
            <p:ph type="body" sz="quarter" idx="35" hasCustomPrompt="1"/>
          </p:nvPr>
        </p:nvSpPr>
        <p:spPr>
          <a:xfrm>
            <a:off x="8903613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9" name="Text Placeholder 42"/>
          <p:cNvSpPr>
            <a:spLocks noGrp="1"/>
          </p:cNvSpPr>
          <p:nvPr>
            <p:ph type="body" sz="quarter" idx="36" hasCustomPrompt="1"/>
          </p:nvPr>
        </p:nvSpPr>
        <p:spPr>
          <a:xfrm>
            <a:off x="10919857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0" name="Text Placeholder 44"/>
          <p:cNvSpPr>
            <a:spLocks noGrp="1"/>
          </p:cNvSpPr>
          <p:nvPr>
            <p:ph type="body" sz="quarter" idx="37" hasCustomPrompt="1"/>
          </p:nvPr>
        </p:nvSpPr>
        <p:spPr>
          <a:xfrm>
            <a:off x="9961659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38" hasCustomPrompt="1"/>
          </p:nvPr>
        </p:nvSpPr>
        <p:spPr>
          <a:xfrm>
            <a:off x="9646470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33" name="Text Placeholder 52"/>
          <p:cNvSpPr>
            <a:spLocks noGrp="1"/>
          </p:cNvSpPr>
          <p:nvPr>
            <p:ph type="body" sz="quarter" idx="39" hasCustomPrompt="1"/>
          </p:nvPr>
        </p:nvSpPr>
        <p:spPr>
          <a:xfrm>
            <a:off x="1079714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300876" y="4278427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06693" y="4904055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7" name="Text Placeholder 16"/>
          <p:cNvSpPr>
            <a:spLocks noGrp="1"/>
          </p:cNvSpPr>
          <p:nvPr>
            <p:ph type="body" sz="quarter" idx="42" hasCustomPrompt="1"/>
          </p:nvPr>
        </p:nvSpPr>
        <p:spPr>
          <a:xfrm>
            <a:off x="603722" y="5210905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9" name="Text Placeholder 31"/>
          <p:cNvSpPr>
            <a:spLocks noGrp="1"/>
          </p:cNvSpPr>
          <p:nvPr>
            <p:ph type="body" sz="quarter" idx="43" hasCustomPrompt="1"/>
          </p:nvPr>
        </p:nvSpPr>
        <p:spPr>
          <a:xfrm>
            <a:off x="2211283" y="4261716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0" name="Text Placeholder 35"/>
          <p:cNvSpPr>
            <a:spLocks noGrp="1"/>
          </p:cNvSpPr>
          <p:nvPr>
            <p:ph type="body" sz="quarter" idx="44" hasCustomPrompt="1"/>
          </p:nvPr>
        </p:nvSpPr>
        <p:spPr>
          <a:xfrm>
            <a:off x="3444821" y="4911525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45" hasCustomPrompt="1"/>
          </p:nvPr>
        </p:nvSpPr>
        <p:spPr>
          <a:xfrm>
            <a:off x="2506692" y="5201977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2" name="Text Placeholder 42"/>
          <p:cNvSpPr>
            <a:spLocks noGrp="1"/>
          </p:cNvSpPr>
          <p:nvPr>
            <p:ph type="body" sz="quarter" idx="46" hasCustomPrompt="1"/>
          </p:nvPr>
        </p:nvSpPr>
        <p:spPr>
          <a:xfrm>
            <a:off x="5308428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4" name="Text Placeholder 44"/>
          <p:cNvSpPr>
            <a:spLocks noGrp="1"/>
          </p:cNvSpPr>
          <p:nvPr>
            <p:ph type="body" sz="quarter" idx="47" hasCustomPrompt="1"/>
          </p:nvPr>
        </p:nvSpPr>
        <p:spPr>
          <a:xfrm>
            <a:off x="4350230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48" hasCustomPrompt="1"/>
          </p:nvPr>
        </p:nvSpPr>
        <p:spPr>
          <a:xfrm>
            <a:off x="4035043" y="4269157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8" name="Text Placeholder 48"/>
          <p:cNvSpPr>
            <a:spLocks noGrp="1"/>
          </p:cNvSpPr>
          <p:nvPr>
            <p:ph type="body" sz="quarter" idx="49" hasCustomPrompt="1"/>
          </p:nvPr>
        </p:nvSpPr>
        <p:spPr>
          <a:xfrm>
            <a:off x="1384642" y="4909547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0" name="Text Placeholder 50"/>
          <p:cNvSpPr>
            <a:spLocks noGrp="1"/>
          </p:cNvSpPr>
          <p:nvPr>
            <p:ph type="body" sz="quarter" idx="50" hasCustomPrompt="1"/>
          </p:nvPr>
        </p:nvSpPr>
        <p:spPr>
          <a:xfrm>
            <a:off x="3314915" y="4917580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2" name="Text Placeholder 52"/>
          <p:cNvSpPr>
            <a:spLocks noGrp="1"/>
          </p:cNvSpPr>
          <p:nvPr>
            <p:ph type="body" sz="quarter" idx="51" hasCustomPrompt="1"/>
          </p:nvPr>
        </p:nvSpPr>
        <p:spPr>
          <a:xfrm>
            <a:off x="518571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4" name="Text Placeholder 42"/>
          <p:cNvSpPr>
            <a:spLocks noGrp="1"/>
          </p:cNvSpPr>
          <p:nvPr>
            <p:ph type="body" sz="quarter" idx="52" hasCustomPrompt="1"/>
          </p:nvPr>
        </p:nvSpPr>
        <p:spPr>
          <a:xfrm>
            <a:off x="7162073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5" name="Text Placeholder 44"/>
          <p:cNvSpPr>
            <a:spLocks noGrp="1"/>
          </p:cNvSpPr>
          <p:nvPr>
            <p:ph type="body" sz="quarter" idx="53" hasCustomPrompt="1"/>
          </p:nvPr>
        </p:nvSpPr>
        <p:spPr>
          <a:xfrm>
            <a:off x="6203877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56" name="Text Placeholder 39"/>
          <p:cNvSpPr>
            <a:spLocks noGrp="1"/>
          </p:cNvSpPr>
          <p:nvPr>
            <p:ph type="body" sz="quarter" idx="54" hasCustomPrompt="1"/>
          </p:nvPr>
        </p:nvSpPr>
        <p:spPr>
          <a:xfrm>
            <a:off x="5888687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7" name="Text Placeholder 52"/>
          <p:cNvSpPr>
            <a:spLocks noGrp="1"/>
          </p:cNvSpPr>
          <p:nvPr>
            <p:ph type="body" sz="quarter" idx="55" hasCustomPrompt="1"/>
          </p:nvPr>
        </p:nvSpPr>
        <p:spPr>
          <a:xfrm>
            <a:off x="7039362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Text Placeholder 42"/>
          <p:cNvSpPr>
            <a:spLocks noGrp="1"/>
          </p:cNvSpPr>
          <p:nvPr>
            <p:ph type="body" sz="quarter" idx="56" hasCustomPrompt="1"/>
          </p:nvPr>
        </p:nvSpPr>
        <p:spPr>
          <a:xfrm>
            <a:off x="9026322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9" name="Text Placeholder 44"/>
          <p:cNvSpPr>
            <a:spLocks noGrp="1"/>
          </p:cNvSpPr>
          <p:nvPr>
            <p:ph type="body" sz="quarter" idx="57" hasCustomPrompt="1"/>
          </p:nvPr>
        </p:nvSpPr>
        <p:spPr>
          <a:xfrm>
            <a:off x="8068126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58" hasCustomPrompt="1"/>
          </p:nvPr>
        </p:nvSpPr>
        <p:spPr>
          <a:xfrm>
            <a:off x="7752935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61" name="Text Placeholder 52"/>
          <p:cNvSpPr>
            <a:spLocks noGrp="1"/>
          </p:cNvSpPr>
          <p:nvPr>
            <p:ph type="body" sz="quarter" idx="59" hasCustomPrompt="1"/>
          </p:nvPr>
        </p:nvSpPr>
        <p:spPr>
          <a:xfrm>
            <a:off x="8903613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2" name="Text Placeholder 42"/>
          <p:cNvSpPr>
            <a:spLocks noGrp="1"/>
          </p:cNvSpPr>
          <p:nvPr>
            <p:ph type="body" sz="quarter" idx="60" hasCustomPrompt="1"/>
          </p:nvPr>
        </p:nvSpPr>
        <p:spPr>
          <a:xfrm>
            <a:off x="10919857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44"/>
          <p:cNvSpPr>
            <a:spLocks noGrp="1"/>
          </p:cNvSpPr>
          <p:nvPr>
            <p:ph type="body" sz="quarter" idx="61" hasCustomPrompt="1"/>
          </p:nvPr>
        </p:nvSpPr>
        <p:spPr>
          <a:xfrm>
            <a:off x="9961659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4" name="Text Placeholder 39"/>
          <p:cNvSpPr>
            <a:spLocks noGrp="1"/>
          </p:cNvSpPr>
          <p:nvPr>
            <p:ph type="body" sz="quarter" idx="62" hasCustomPrompt="1"/>
          </p:nvPr>
        </p:nvSpPr>
        <p:spPr>
          <a:xfrm>
            <a:off x="9646470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65" name="Text Placeholder 52"/>
          <p:cNvSpPr>
            <a:spLocks noGrp="1"/>
          </p:cNvSpPr>
          <p:nvPr>
            <p:ph type="body" sz="quarter" idx="63" hasCustomPrompt="1"/>
          </p:nvPr>
        </p:nvSpPr>
        <p:spPr>
          <a:xfrm>
            <a:off x="1079714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32932" y="5332527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457712"/>
            <a:ext cx="6740076" cy="3588139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378195" y="2721088"/>
            <a:ext cx="475767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9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29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38741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48" y="3162112"/>
            <a:ext cx="3664140" cy="2672143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593819" y="3385143"/>
            <a:ext cx="1555476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19" y="3222356"/>
            <a:ext cx="4318150" cy="2501123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884346" y="3364467"/>
            <a:ext cx="3284958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45" y="1936583"/>
            <a:ext cx="6699591" cy="3819243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4518723" y="2106825"/>
            <a:ext cx="437374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9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, iP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22438" y="2017129"/>
            <a:ext cx="268115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934450" y="2100690"/>
            <a:ext cx="2627313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57490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7" y="2910703"/>
            <a:ext cx="4270543" cy="2473549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154738" y="3012922"/>
            <a:ext cx="324874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66" y="2030423"/>
            <a:ext cx="6625726" cy="3777136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3592863" y="2150601"/>
            <a:ext cx="4325528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7" name="Picture 26" descr="iPad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69" y="2903069"/>
            <a:ext cx="3623744" cy="2642683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2696293" y="3058029"/>
            <a:ext cx="1538326" cy="80021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9" name="Picture 28" descr="iPhone5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2" y="3455520"/>
            <a:ext cx="892744" cy="2006698"/>
          </a:xfrm>
          <a:prstGeom prst="rect">
            <a:avLst/>
          </a:prstGeom>
        </p:spPr>
      </p:pic>
      <p:sp>
        <p:nvSpPr>
          <p:cNvPr id="30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2214787" y="3650445"/>
            <a:ext cx="753824" cy="40011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119667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79054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776740"/>
            <a:ext cx="4404798" cy="2304235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04538" y="2982656"/>
            <a:ext cx="2854129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39" y="2657915"/>
            <a:ext cx="4284988" cy="2481915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582725" y="2800583"/>
            <a:ext cx="325973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34" y="1942780"/>
            <a:ext cx="6692951" cy="3815459"/>
          </a:xfrm>
          <a:prstGeom prst="rect">
            <a:avLst/>
          </a:prstGeom>
        </p:spPr>
      </p:pic>
      <p:sp>
        <p:nvSpPr>
          <p:cNvPr id="28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5469437" y="2120388"/>
            <a:ext cx="43694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38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2714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163201"/>
            <a:ext cx="5712314" cy="330864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902061" y="2355458"/>
            <a:ext cx="4345544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79" y="3030144"/>
            <a:ext cx="3649462" cy="266143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7843365" y="3258576"/>
            <a:ext cx="1549246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013" y="3696855"/>
            <a:ext cx="899080" cy="2020941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9313087" y="3975747"/>
            <a:ext cx="759174" cy="215444"/>
          </a:xfrm>
        </p:spPr>
        <p:txBody>
          <a:bodyPr/>
          <a:lstStyle>
            <a:lvl1pPr>
              <a:defRPr sz="1400">
                <a:solidFill>
                  <a:srgbClr val="16153E"/>
                </a:solidFill>
              </a:defRPr>
            </a:lvl1pPr>
          </a:lstStyle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1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36401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39" y="2194689"/>
            <a:ext cx="5645531" cy="3269959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823182" y="2386945"/>
            <a:ext cx="42947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23" y="3045701"/>
            <a:ext cx="3606797" cy="263032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8844116" y="3263637"/>
            <a:ext cx="1531131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94250"/>
            <a:ext cx="888569" cy="19973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34607" y="3973143"/>
            <a:ext cx="7502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752651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48556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26" y="2079230"/>
            <a:ext cx="6353860" cy="332382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982001" y="2354263"/>
            <a:ext cx="41170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3" y="2956920"/>
            <a:ext cx="3648778" cy="2660938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9119722" y="3174856"/>
            <a:ext cx="1548954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3" name="Picture 22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20777"/>
            <a:ext cx="898911" cy="2020560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24110" y="3889175"/>
            <a:ext cx="759032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74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Mini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8" y="2799071"/>
            <a:ext cx="2773577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498614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511804"/>
            <a:ext cx="1490157" cy="2322796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3446384" y="2731686"/>
            <a:ext cx="1337528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5" name="Picture 24" descr="MacBookAi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10" y="2582440"/>
            <a:ext cx="4046492" cy="2116798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241513" y="2762954"/>
            <a:ext cx="2621960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MacBookPr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11" y="2238416"/>
            <a:ext cx="5144778" cy="2979917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505517" y="2411937"/>
            <a:ext cx="391379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5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, iPad, iPadMini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59493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4" y="1821140"/>
            <a:ext cx="5711190" cy="4164991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005470" y="2178720"/>
            <a:ext cx="2424476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81" y="3370726"/>
            <a:ext cx="1200120" cy="26976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963087" y="3735551"/>
            <a:ext cx="1013367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  <p:pic>
        <p:nvPicPr>
          <p:cNvPr id="23" name="Picture 22" descr="iPadmini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36" y="2675660"/>
            <a:ext cx="2186733" cy="3408592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7244573" y="2983414"/>
            <a:ext cx="1962760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21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V,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8013" y="282759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53153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03" y="2394403"/>
            <a:ext cx="5027730" cy="2860675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617" y="1707613"/>
            <a:ext cx="6049505" cy="4411712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922052" y="2080414"/>
            <a:ext cx="25680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 hasCustomPrompt="1"/>
          </p:nvPr>
        </p:nvSpPr>
        <p:spPr>
          <a:xfrm>
            <a:off x="4068877" y="2658052"/>
            <a:ext cx="2838043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03717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89C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8166308" cy="2962349"/>
          </a:xfrm>
          <a:noFill/>
        </p:spPr>
        <p:txBody>
          <a:bodyPr wrap="square" anchor="t">
            <a:spAutoFit/>
          </a:bodyPr>
          <a:lstStyle>
            <a:lvl1pPr>
              <a:lnSpc>
                <a:spcPts val="7732"/>
              </a:lnSpc>
              <a:defRPr sz="8800" i="1">
                <a:solidFill>
                  <a:schemeClr val="bg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solidFill>
            <a:srgbClr val="89CBFF"/>
          </a:solidFill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PROPREITARY + CONFIDENTIAL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/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6010276" y="6510338"/>
            <a:ext cx="177799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25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80" y="1492955"/>
            <a:ext cx="6113568" cy="445843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4714218" y="1864911"/>
            <a:ext cx="2595292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 baseline="0"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19" name="Picture 18" descr="iPhone_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24" y="4273439"/>
            <a:ext cx="3494473" cy="186031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639846" y="4402848"/>
            <a:ext cx="2466671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79005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2484857"/>
            <a:ext cx="10978515" cy="1772793"/>
          </a:xfrm>
        </p:spPr>
        <p:txBody>
          <a:bodyPr/>
          <a:lstStyle>
            <a:lvl6pPr>
              <a:defRPr/>
            </a:lvl6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06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65015" y="2478091"/>
            <a:ext cx="5387605" cy="1772793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5" y="2484441"/>
            <a:ext cx="5387446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03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620509" y="2480735"/>
            <a:ext cx="817459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9000520" y="2478087"/>
            <a:ext cx="2581561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21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86006" y="2478088"/>
            <a:ext cx="2587914" cy="2573012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2484438"/>
            <a:ext cx="2587754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3399021" y="2484438"/>
            <a:ext cx="2583677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8989934" y="2484438"/>
            <a:ext cx="2585796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1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69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8217" y="0"/>
            <a:ext cx="644013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1448" y="2478091"/>
            <a:ext cx="4927171" cy="217290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5430423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89175" y="663856"/>
            <a:ext cx="4939444" cy="886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69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6434" y="495451"/>
            <a:ext cx="10975489" cy="4431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05684" y="2484972"/>
            <a:ext cx="10978515" cy="177279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Header2</a:t>
            </a:r>
          </a:p>
          <a:p>
            <a:pPr lvl="2"/>
            <a:r>
              <a:rPr lang="en-CA" dirty="0" smtClean="0"/>
              <a:t>Header3</a:t>
            </a:r>
          </a:p>
          <a:p>
            <a:pPr lvl="3"/>
            <a:r>
              <a:rPr lang="en-CA" dirty="0" smtClean="0"/>
              <a:t>Header4</a:t>
            </a:r>
          </a:p>
          <a:p>
            <a:pPr lvl="4"/>
            <a:r>
              <a:rPr lang="en-CA" dirty="0" smtClean="0"/>
              <a:t>Body1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599029" y="7275383"/>
            <a:ext cx="2640053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405821" y="7279560"/>
            <a:ext cx="5395627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69" name="Rectangle 6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PROPRIETARY </a:t>
            </a:r>
            <a:r>
              <a:rPr lang="en-US" sz="600" dirty="0">
                <a:solidFill>
                  <a:srgbClr val="EC008B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12" name="Slide Number Placeholder 11"/>
          <p:cNvSpPr>
            <a:spLocks noGrp="1"/>
          </p:cNvSpPr>
          <p:nvPr userDrawn="1"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2236814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rot="5400000">
            <a:off x="519443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rot="5400000">
            <a:off x="11486362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-287925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12236814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rot="5400000">
            <a:off x="519443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rot="5400000">
            <a:off x="1148303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-287925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 rot="5400000">
            <a:off x="3151890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rot="5400000">
            <a:off x="3297902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rot="5400000">
            <a:off x="5932467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 rot="5400000">
            <a:off x="6070014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 rot="5400000">
            <a:off x="870457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 rot="5400000">
            <a:off x="8851149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12236814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>
            <a:off x="12236814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>
            <a:off x="12236814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>
            <a:off x="12236814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 userDrawn="1"/>
        </p:nvCxnSpPr>
        <p:spPr>
          <a:xfrm>
            <a:off x="-287925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>
            <a:off x="-287925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 userDrawn="1"/>
        </p:nvCxnSpPr>
        <p:spPr>
          <a:xfrm>
            <a:off x="-287925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>
            <a:off x="-287925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 userDrawn="1"/>
        </p:nvGrpSpPr>
        <p:grpSpPr>
          <a:xfrm>
            <a:off x="6023744" y="-294000"/>
            <a:ext cx="138316" cy="240000"/>
            <a:chOff x="4544815" y="-220500"/>
            <a:chExt cx="103763" cy="180000"/>
          </a:xfrm>
        </p:grpSpPr>
        <p:cxnSp>
          <p:nvCxnSpPr>
            <p:cNvPr id="83" name="Straight Connector 82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 userDrawn="1"/>
        </p:nvGrpSpPr>
        <p:grpSpPr>
          <a:xfrm>
            <a:off x="3247434" y="-294000"/>
            <a:ext cx="138316" cy="240000"/>
            <a:chOff x="4544815" y="-220500"/>
            <a:chExt cx="103763" cy="180000"/>
          </a:xfrm>
        </p:grpSpPr>
        <p:cxnSp>
          <p:nvCxnSpPr>
            <p:cNvPr id="86" name="Straight Connector 85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 userDrawn="1"/>
        </p:nvGrpSpPr>
        <p:grpSpPr>
          <a:xfrm>
            <a:off x="8800053" y="-294000"/>
            <a:ext cx="138316" cy="240000"/>
            <a:chOff x="4544815" y="-220500"/>
            <a:chExt cx="103763" cy="180000"/>
          </a:xfrm>
        </p:grpSpPr>
        <p:cxnSp>
          <p:nvCxnSpPr>
            <p:cNvPr id="89" name="Straight Connector 88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reeform 7"/>
          <p:cNvSpPr>
            <a:spLocks noEditPoints="1"/>
          </p:cNvSpPr>
          <p:nvPr userDrawn="1"/>
        </p:nvSpPr>
        <p:spPr bwMode="auto">
          <a:xfrm>
            <a:off x="6010276" y="6502401"/>
            <a:ext cx="177799" cy="188913"/>
          </a:xfrm>
          <a:custGeom>
            <a:avLst/>
            <a:gdLst>
              <a:gd name="T0" fmla="*/ 135006 w 3115"/>
              <a:gd name="T1" fmla="*/ 488056 h 3294"/>
              <a:gd name="T2" fmla="*/ 138574 w 3115"/>
              <a:gd name="T3" fmla="*/ 527370 h 3294"/>
              <a:gd name="T4" fmla="*/ 176638 w 3115"/>
              <a:gd name="T5" fmla="*/ 537695 h 3294"/>
              <a:gd name="T6" fmla="*/ 199436 w 3115"/>
              <a:gd name="T7" fmla="*/ 505330 h 3294"/>
              <a:gd name="T8" fmla="*/ 176638 w 3115"/>
              <a:gd name="T9" fmla="*/ 472767 h 3294"/>
              <a:gd name="T10" fmla="*/ 368739 w 3115"/>
              <a:gd name="T11" fmla="*/ 168377 h 3294"/>
              <a:gd name="T12" fmla="*/ 386184 w 3115"/>
              <a:gd name="T13" fmla="*/ 173738 h 3294"/>
              <a:gd name="T14" fmla="*/ 377065 w 3115"/>
              <a:gd name="T15" fmla="*/ 193395 h 3294"/>
              <a:gd name="T16" fmla="*/ 361800 w 3115"/>
              <a:gd name="T17" fmla="*/ 209876 h 3294"/>
              <a:gd name="T18" fmla="*/ 325521 w 3115"/>
              <a:gd name="T19" fmla="*/ 248197 h 3294"/>
              <a:gd name="T20" fmla="*/ 282501 w 3115"/>
              <a:gd name="T21" fmla="*/ 291483 h 3294"/>
              <a:gd name="T22" fmla="*/ 247808 w 3115"/>
              <a:gd name="T23" fmla="*/ 322855 h 3294"/>
              <a:gd name="T24" fmla="*/ 351095 w 3115"/>
              <a:gd name="T25" fmla="*/ 493814 h 3294"/>
              <a:gd name="T26" fmla="*/ 384797 w 3115"/>
              <a:gd name="T27" fmla="*/ 529157 h 3294"/>
              <a:gd name="T28" fmla="*/ 466871 w 3115"/>
              <a:gd name="T29" fmla="*/ 519626 h 3294"/>
              <a:gd name="T30" fmla="*/ 422860 w 3115"/>
              <a:gd name="T31" fmla="*/ 478525 h 3294"/>
              <a:gd name="T32" fmla="*/ 373100 w 3115"/>
              <a:gd name="T33" fmla="*/ 422333 h 3294"/>
              <a:gd name="T34" fmla="*/ 328296 w 3115"/>
              <a:gd name="T35" fmla="*/ 368127 h 3294"/>
              <a:gd name="T36" fmla="*/ 299749 w 3115"/>
              <a:gd name="T37" fmla="*/ 331592 h 3294"/>
              <a:gd name="T38" fmla="*/ 414534 w 3115"/>
              <a:gd name="T39" fmla="*/ 203720 h 3294"/>
              <a:gd name="T40" fmla="*/ 458346 w 3115"/>
              <a:gd name="T41" fmla="*/ 168377 h 3294"/>
              <a:gd name="T42" fmla="*/ 138574 w 3115"/>
              <a:gd name="T43" fmla="*/ 127474 h 3294"/>
              <a:gd name="T44" fmla="*/ 123706 w 3115"/>
              <a:gd name="T45" fmla="*/ 144352 h 3294"/>
              <a:gd name="T46" fmla="*/ 129257 w 3115"/>
              <a:gd name="T47" fmla="*/ 218612 h 3294"/>
              <a:gd name="T48" fmla="*/ 135204 w 3115"/>
              <a:gd name="T49" fmla="*/ 310743 h 3294"/>
              <a:gd name="T50" fmla="*/ 140160 w 3115"/>
              <a:gd name="T51" fmla="*/ 391953 h 3294"/>
              <a:gd name="T52" fmla="*/ 142539 w 3115"/>
              <a:gd name="T53" fmla="*/ 432261 h 3294"/>
              <a:gd name="T54" fmla="*/ 188731 w 3115"/>
              <a:gd name="T55" fmla="*/ 416575 h 3294"/>
              <a:gd name="T56" fmla="*/ 192299 w 3115"/>
              <a:gd name="T57" fmla="*/ 351646 h 3294"/>
              <a:gd name="T58" fmla="*/ 197652 w 3115"/>
              <a:gd name="T59" fmla="*/ 263288 h 3294"/>
              <a:gd name="T60" fmla="*/ 203004 w 3115"/>
              <a:gd name="T61" fmla="*/ 179695 h 3294"/>
              <a:gd name="T62" fmla="*/ 203797 w 3115"/>
              <a:gd name="T63" fmla="*/ 136211 h 3294"/>
              <a:gd name="T64" fmla="*/ 172673 w 3115"/>
              <a:gd name="T65" fmla="*/ 124099 h 3294"/>
              <a:gd name="T66" fmla="*/ 536455 w 3115"/>
              <a:gd name="T67" fmla="*/ 1390 h 3294"/>
              <a:gd name="T68" fmla="*/ 571743 w 3115"/>
              <a:gd name="T69" fmla="*/ 13303 h 3294"/>
              <a:gd name="T70" fmla="*/ 603462 w 3115"/>
              <a:gd name="T71" fmla="*/ 45867 h 3294"/>
              <a:gd name="T72" fmla="*/ 617538 w 3115"/>
              <a:gd name="T73" fmla="*/ 110001 h 3294"/>
              <a:gd name="T74" fmla="*/ 616745 w 3115"/>
              <a:gd name="T75" fmla="*/ 224966 h 3294"/>
              <a:gd name="T76" fmla="*/ 614763 w 3115"/>
              <a:gd name="T77" fmla="*/ 365744 h 3294"/>
              <a:gd name="T78" fmla="*/ 611591 w 3115"/>
              <a:gd name="T79" fmla="*/ 497586 h 3294"/>
              <a:gd name="T80" fmla="*/ 607229 w 3115"/>
              <a:gd name="T81" fmla="*/ 586739 h 3294"/>
              <a:gd name="T82" fmla="*/ 593748 w 3115"/>
              <a:gd name="T83" fmla="*/ 617912 h 3294"/>
              <a:gd name="T84" fmla="*/ 552910 w 3115"/>
              <a:gd name="T85" fmla="*/ 645909 h 3294"/>
              <a:gd name="T86" fmla="*/ 482730 w 3115"/>
              <a:gd name="T87" fmla="*/ 653454 h 3294"/>
              <a:gd name="T88" fmla="*/ 406604 w 3115"/>
              <a:gd name="T89" fmla="*/ 649483 h 3294"/>
              <a:gd name="T90" fmla="*/ 305101 w 3115"/>
              <a:gd name="T91" fmla="*/ 643328 h 3294"/>
              <a:gd name="T92" fmla="*/ 201220 w 3115"/>
              <a:gd name="T93" fmla="*/ 636775 h 3294"/>
              <a:gd name="T94" fmla="*/ 118155 w 3115"/>
              <a:gd name="T95" fmla="*/ 631613 h 3294"/>
              <a:gd name="T96" fmla="*/ 78704 w 3115"/>
              <a:gd name="T97" fmla="*/ 629032 h 3294"/>
              <a:gd name="T98" fmla="*/ 68593 w 3115"/>
              <a:gd name="T99" fmla="*/ 627642 h 3294"/>
              <a:gd name="T100" fmla="*/ 42623 w 3115"/>
              <a:gd name="T101" fmla="*/ 616125 h 3294"/>
              <a:gd name="T102" fmla="*/ 16058 w 3115"/>
              <a:gd name="T103" fmla="*/ 582768 h 3294"/>
              <a:gd name="T104" fmla="*/ 5154 w 3115"/>
              <a:gd name="T105" fmla="*/ 516052 h 3294"/>
              <a:gd name="T106" fmla="*/ 3568 w 3115"/>
              <a:gd name="T107" fmla="*/ 417766 h 3294"/>
              <a:gd name="T108" fmla="*/ 1982 w 3115"/>
              <a:gd name="T109" fmla="*/ 304191 h 3294"/>
              <a:gd name="T110" fmla="*/ 991 w 3115"/>
              <a:gd name="T111" fmla="*/ 199352 h 3294"/>
              <a:gd name="T112" fmla="*/ 198 w 3115"/>
              <a:gd name="T113" fmla="*/ 127474 h 3294"/>
              <a:gd name="T114" fmla="*/ 0 w 3115"/>
              <a:gd name="T115" fmla="*/ 108611 h 3294"/>
              <a:gd name="T116" fmla="*/ 3767 w 3115"/>
              <a:gd name="T117" fmla="*/ 87167 h 3294"/>
              <a:gd name="T118" fmla="*/ 22402 w 3115"/>
              <a:gd name="T119" fmla="*/ 54405 h 3294"/>
              <a:gd name="T120" fmla="*/ 67999 w 3115"/>
              <a:gd name="T121" fmla="*/ 29585 h 3294"/>
              <a:gd name="T122" fmla="*/ 515045 w 3115"/>
              <a:gd name="T123" fmla="*/ 19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9" r:id="rId1"/>
    <p:sldLayoutId id="2147485751" r:id="rId2"/>
    <p:sldLayoutId id="2147485738" r:id="rId3"/>
    <p:sldLayoutId id="2147485739" r:id="rId4"/>
    <p:sldLayoutId id="2147485741" r:id="rId5"/>
    <p:sldLayoutId id="2147485747" r:id="rId6"/>
    <p:sldLayoutId id="2147485754" r:id="rId7"/>
    <p:sldLayoutId id="2147485743" r:id="rId8"/>
    <p:sldLayoutId id="2147485745" r:id="rId9"/>
    <p:sldLayoutId id="2147485748" r:id="rId10"/>
    <p:sldLayoutId id="2147485744" r:id="rId11"/>
    <p:sldLayoutId id="2147485750" r:id="rId12"/>
    <p:sldLayoutId id="2147485752" r:id="rId13"/>
    <p:sldLayoutId id="2147485755" r:id="rId14"/>
    <p:sldLayoutId id="2147485756" r:id="rId15"/>
    <p:sldLayoutId id="2147485758" r:id="rId16"/>
    <p:sldLayoutId id="2147485759" r:id="rId17"/>
    <p:sldLayoutId id="2147485760" r:id="rId18"/>
    <p:sldLayoutId id="2147485761" r:id="rId19"/>
    <p:sldLayoutId id="2147485762" r:id="rId20"/>
    <p:sldLayoutId id="2147485764" r:id="rId21"/>
    <p:sldLayoutId id="2147485763" r:id="rId22"/>
    <p:sldLayoutId id="2147485765" r:id="rId23"/>
    <p:sldLayoutId id="2147485766" r:id="rId24"/>
    <p:sldLayoutId id="2147485767" r:id="rId25"/>
    <p:sldLayoutId id="2147485768" r:id="rId26"/>
    <p:sldLayoutId id="2147485769" r:id="rId27"/>
    <p:sldLayoutId id="2147485770" r:id="rId28"/>
    <p:sldLayoutId id="2147485771" r:id="rId29"/>
    <p:sldLayoutId id="2147485772" r:id="rId3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09493" rtl="0" eaLnBrk="1" latinLnBrk="0" hangingPunct="1">
        <a:lnSpc>
          <a:spcPct val="80000"/>
        </a:lnSpc>
        <a:spcBef>
          <a:spcPct val="0"/>
        </a:spcBef>
        <a:buNone/>
        <a:defRPr sz="3600" b="0" i="0" kern="3600" cap="all">
          <a:solidFill>
            <a:srgbClr val="16153E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SzPct val="100000"/>
        <a:buFont typeface="Lucida Grande"/>
        <a:buChar char=" "/>
        <a:defRPr sz="2600" b="0" i="0" kern="1200" cap="all" spc="0">
          <a:solidFill>
            <a:srgbClr val="16153E"/>
          </a:solidFill>
          <a:latin typeface="Arial Narrow"/>
          <a:ea typeface="+mn-ea"/>
          <a:cs typeface="Arial Narrow"/>
        </a:defRPr>
      </a:lvl1pPr>
      <a:lvl2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2600" b="0" i="0" kern="1200" cap="all" spc="0">
          <a:solidFill>
            <a:srgbClr val="EC008B"/>
          </a:solidFill>
          <a:latin typeface="Arial Narrow"/>
          <a:ea typeface="+mn-ea"/>
          <a:cs typeface="Arial Narrow"/>
        </a:defRPr>
      </a:lvl2pPr>
      <a:lvl3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3pPr>
      <a:lvl4pPr marL="266700" indent="-174625" algn="l" defTabSz="609493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rgbClr val="EC008B"/>
        </a:buClr>
        <a:buFont typeface="Lucida Grande"/>
        <a:buChar char="▪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4pPr>
      <a:lvl5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 spc="0">
          <a:solidFill>
            <a:srgbClr val="8E8E8E"/>
          </a:solidFill>
          <a:latin typeface="Arial Narrow"/>
          <a:ea typeface="+mn-ea"/>
          <a:cs typeface="Arial Narrow"/>
        </a:defRPr>
      </a:lvl5pPr>
      <a:lvl6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>
          <a:solidFill>
            <a:schemeClr val="bg1"/>
          </a:solidFill>
          <a:latin typeface="Arial Narrow"/>
          <a:ea typeface="+mn-ea"/>
          <a:cs typeface="Arial Narrow"/>
        </a:defRPr>
      </a:lvl6pPr>
      <a:lvl7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200" b="0" i="0" kern="1200" cap="none">
          <a:solidFill>
            <a:srgbClr val="8E8E8E"/>
          </a:solidFill>
          <a:latin typeface="Arial Narrow"/>
          <a:ea typeface="+mn-ea"/>
          <a:cs typeface="Arial Narrow"/>
        </a:defRPr>
      </a:lvl7pPr>
      <a:lvl8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000" b="0" i="0" kern="1200" cap="none" baseline="0">
          <a:solidFill>
            <a:srgbClr val="DCDCDC"/>
          </a:solidFill>
          <a:latin typeface="Arial Narrow"/>
          <a:ea typeface="+mn-ea"/>
          <a:cs typeface="Arial Narrow"/>
        </a:defRPr>
      </a:lvl8pPr>
      <a:lvl9pPr marL="5180688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5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7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4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56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4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1354" y="404447"/>
            <a:ext cx="5913445" cy="585567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None/>
            </a:pP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Lunch and Learn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for people who develop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websites good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and want </a:t>
            </a:r>
            <a:r>
              <a:rPr lang="en-US" sz="6000" i="1" dirty="0">
                <a:solidFill>
                  <a:srgbClr val="EC008B"/>
                </a:solidFill>
                <a:latin typeface="Impact" panose="020B0806030902050204" pitchFamily="34" charset="0"/>
              </a:rPr>
              <a:t>to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make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emails good  too</a:t>
            </a:r>
            <a:endParaRPr lang="en-US" sz="6000" i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22" y="2"/>
            <a:ext cx="59156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97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801" y="0"/>
            <a:ext cx="6228931" cy="68931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23" y="734325"/>
            <a:ext cx="2426677" cy="88639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Example Email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85287" y="497254"/>
            <a:ext cx="5391260" cy="184666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0" y="451660"/>
            <a:ext cx="360001" cy="27918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08131" y="1011117"/>
            <a:ext cx="4422531" cy="284870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19346" y="2587870"/>
            <a:ext cx="1477108" cy="48943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9346" y="1122485"/>
            <a:ext cx="2066192" cy="48943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08130" y="4041531"/>
            <a:ext cx="4273061" cy="489438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23192" y="2118946"/>
            <a:ext cx="1793631" cy="1077218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Nested Tables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09010" y="1534171"/>
            <a:ext cx="1811713" cy="1077218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Styled</a:t>
            </a:r>
          </a:p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content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3192" y="4752297"/>
            <a:ext cx="2009461" cy="584775"/>
          </a:xfrm>
          <a:prstGeom prst="rect">
            <a:avLst/>
          </a:prstGeom>
          <a:solidFill>
            <a:srgbClr val="92D050">
              <a:alpha val="23000"/>
            </a:srgbClr>
          </a:solidFill>
          <a:ln w="38100">
            <a:solidFill>
              <a:srgbClr val="92D05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List items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94531" y="3675099"/>
            <a:ext cx="1786643" cy="584775"/>
          </a:xfrm>
          <a:prstGeom prst="rect">
            <a:avLst/>
          </a:prstGeom>
          <a:solidFill>
            <a:srgbClr val="FFFF00">
              <a:alpha val="22000"/>
            </a:srgbClr>
          </a:solidFill>
          <a:ln w="38100">
            <a:solidFill>
              <a:srgbClr val="FFFF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Buttons</a:t>
            </a:r>
          </a:p>
        </p:txBody>
      </p:sp>
      <p:cxnSp>
        <p:nvCxnSpPr>
          <p:cNvPr id="21" name="Straight Connector 20"/>
          <p:cNvCxnSpPr>
            <a:stCxn id="16" idx="3"/>
          </p:cNvCxnSpPr>
          <p:nvPr/>
        </p:nvCxnSpPr>
        <p:spPr>
          <a:xfrm>
            <a:off x="2716823" y="2657555"/>
            <a:ext cx="7913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85538" y="1319659"/>
            <a:ext cx="1923472" cy="50689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3"/>
          </p:cNvCxnSpPr>
          <p:nvPr/>
        </p:nvCxnSpPr>
        <p:spPr>
          <a:xfrm flipV="1">
            <a:off x="2932653" y="4360985"/>
            <a:ext cx="575477" cy="6837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1"/>
          </p:cNvCxnSpPr>
          <p:nvPr/>
        </p:nvCxnSpPr>
        <p:spPr>
          <a:xfrm>
            <a:off x="6796454" y="2897878"/>
            <a:ext cx="2198077" cy="106960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0924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72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370"/>
            <a:ext cx="12198350" cy="2721168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814740" y="1605572"/>
            <a:ext cx="2860443" cy="1146468"/>
          </a:xfrm>
        </p:spPr>
        <p:txBody>
          <a:bodyPr/>
          <a:lstStyle/>
          <a:p>
            <a:pPr lvl="4">
              <a:buNone/>
            </a:pPr>
            <a:r>
              <a:rPr lang="en-US" sz="2400" dirty="0" smtClean="0"/>
              <a:t>“The simplest solution is often the best solution”</a:t>
            </a:r>
          </a:p>
          <a:p>
            <a:pPr lvl="4">
              <a:buNone/>
            </a:pPr>
            <a:r>
              <a:rPr lang="en-US" sz="2400" dirty="0" smtClean="0"/>
              <a:t> – Gandalf the Grey</a:t>
            </a:r>
            <a:endParaRPr lang="en-US" sz="2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Styled content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4756638" y="562708"/>
            <a:ext cx="6172200" cy="493738"/>
          </a:xfrm>
        </p:spPr>
        <p:txBody>
          <a:bodyPr/>
          <a:lstStyle/>
          <a:p>
            <a:pPr lvl="1">
              <a:buNone/>
            </a:pPr>
            <a:r>
              <a:rPr lang="en-US" sz="3000" i="1" dirty="0" smtClean="0"/>
              <a:t>Where should I put my styles?</a:t>
            </a:r>
            <a:endParaRPr lang="en-US" sz="3000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4624754" y="1056446"/>
            <a:ext cx="6435969" cy="2816156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and table cells are 100% supported by all email clients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/>
              <a:t>Your table cells are going to contain all of your </a:t>
            </a:r>
            <a:r>
              <a:rPr lang="en-US" sz="2800" dirty="0" smtClean="0"/>
              <a:t>content anyway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Why risk creating bugs by adding additional tags, when you can just style your table cells?</a:t>
            </a:r>
          </a:p>
        </p:txBody>
      </p:sp>
    </p:spTree>
    <p:extLst>
      <p:ext uri="{BB962C8B-B14F-4D97-AF65-F5344CB8AC3E}">
        <p14:creationId xmlns:p14="http://schemas.microsoft.com/office/powerpoint/2010/main" val="2252243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74481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5168" y="1244600"/>
            <a:ext cx="1397977" cy="18466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Tables are taboo!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" y="882468"/>
            <a:ext cx="360001" cy="27918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169" y="1536454"/>
            <a:ext cx="1644162" cy="886397"/>
          </a:xfrm>
        </p:spPr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Nested Tables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837592" y="756139"/>
            <a:ext cx="8132886" cy="36927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04546" y="4193931"/>
            <a:ext cx="1292469" cy="7033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88061" y="879234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3907" y="4873869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2</a:t>
            </a:r>
          </a:p>
        </p:txBody>
      </p:sp>
    </p:spTree>
    <p:extLst>
      <p:ext uri="{BB962C8B-B14F-4D97-AF65-F5344CB8AC3E}">
        <p14:creationId xmlns:p14="http://schemas.microsoft.com/office/powerpoint/2010/main" val="17568597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9EBFF"/>
            </a:gs>
            <a:gs pos="0">
              <a:schemeClr val="accent1">
                <a:tint val="66000"/>
                <a:satMod val="160000"/>
              </a:schemeClr>
            </a:gs>
            <a:gs pos="84000">
              <a:srgbClr val="E8F7FF"/>
            </a:gs>
            <a:gs pos="3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Click here…if you can!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latin typeface="Arial Narrow" charset="0"/>
                <a:cs typeface="Arial Narrow" charset="0"/>
              </a:rPr>
              <a:t>The button problem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85570" y="2831123"/>
            <a:ext cx="2444262" cy="1178169"/>
          </a:xfrm>
          <a:prstGeom prst="roundRect">
            <a:avLst/>
          </a:prstGeom>
          <a:solidFill>
            <a:srgbClr val="16153E"/>
          </a:solidFill>
          <a:ln>
            <a:noFill/>
          </a:ln>
          <a:effectLst>
            <a:glow rad="139700">
              <a:schemeClr val="accent2">
                <a:satMod val="175000"/>
                <a:alpha val="2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Me</a:t>
            </a:r>
            <a:endParaRPr lang="en-US" dirty="0"/>
          </a:p>
        </p:txBody>
      </p:sp>
      <p:sp>
        <p:nvSpPr>
          <p:cNvPr id="39" name="Content Placeholder 7"/>
          <p:cNvSpPr>
            <a:spLocks noGrp="1"/>
          </p:cNvSpPr>
          <p:nvPr>
            <p:ph sz="quarter" idx="19"/>
          </p:nvPr>
        </p:nvSpPr>
        <p:spPr>
          <a:xfrm>
            <a:off x="761329" y="1811877"/>
            <a:ext cx="3107286" cy="3498677"/>
          </a:xfrm>
        </p:spPr>
        <p:txBody>
          <a:bodyPr/>
          <a:lstStyle/>
          <a:p>
            <a:pPr lvl="3"/>
            <a:r>
              <a:rPr lang="en-US" sz="2800" dirty="0" smtClean="0"/>
              <a:t>Users expect they can click anywhere on a button</a:t>
            </a:r>
            <a:endParaRPr lang="en-US" sz="2800" dirty="0"/>
          </a:p>
          <a:p>
            <a:pPr lvl="3"/>
            <a:r>
              <a:rPr lang="en-US" sz="2800" dirty="0" smtClean="0"/>
              <a:t>We usually do this with CSS by padding the container to create a clickable area around the text</a:t>
            </a:r>
            <a:endParaRPr lang="en-US" sz="2800" dirty="0"/>
          </a:p>
        </p:txBody>
      </p:sp>
      <p:sp>
        <p:nvSpPr>
          <p:cNvPr id="40" name="Content Placeholder 7"/>
          <p:cNvSpPr>
            <a:spLocks noGrp="1"/>
          </p:cNvSpPr>
          <p:nvPr>
            <p:ph sz="quarter" idx="19"/>
          </p:nvPr>
        </p:nvSpPr>
        <p:spPr>
          <a:xfrm>
            <a:off x="8099260" y="1760762"/>
            <a:ext cx="3241008" cy="3217804"/>
          </a:xfrm>
        </p:spPr>
        <p:txBody>
          <a:bodyPr/>
          <a:lstStyle/>
          <a:p>
            <a:pPr lvl="3"/>
            <a:r>
              <a:rPr lang="en-US" sz="2800" dirty="0" smtClean="0"/>
              <a:t>There are issues with creating these padded containers in emails</a:t>
            </a:r>
          </a:p>
          <a:p>
            <a:pPr lvl="3"/>
            <a:r>
              <a:rPr lang="en-US" sz="2800" dirty="0" smtClean="0"/>
              <a:t>The best (and suggested) way to make a button is to just use an image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876831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  <p:bldP spid="4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614976" cy="993926"/>
          </a:xfrm>
        </p:spPr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753599" y="1680556"/>
            <a:ext cx="9469392" cy="988522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4000" i="1" cap="none" dirty="0" smtClean="0">
                <a:solidFill>
                  <a:schemeClr val="tx1"/>
                </a:solidFill>
              </a:rPr>
              <a:t>Images are simple, there are only a few things you need:</a:t>
            </a:r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1222131" y="2994768"/>
            <a:ext cx="4923691" cy="2025637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/>
            <a:r>
              <a:rPr lang="en-US" sz="3600" dirty="0" smtClean="0"/>
              <a:t>Width (even) and Height</a:t>
            </a:r>
          </a:p>
          <a:p>
            <a:pPr lvl="3" fontAlgn="auto"/>
            <a:r>
              <a:rPr lang="en-US" sz="3600" dirty="0" smtClean="0"/>
              <a:t>Display: block</a:t>
            </a:r>
          </a:p>
          <a:p>
            <a:pPr lvl="3" fontAlgn="auto"/>
            <a:r>
              <a:rPr lang="en-US" sz="3600" dirty="0" smtClean="0"/>
              <a:t>Border: none</a:t>
            </a:r>
          </a:p>
          <a:p>
            <a:pPr lvl="3" fontAlgn="auto"/>
            <a:r>
              <a:rPr lang="en-US" sz="3600" dirty="0" smtClean="0"/>
              <a:t>Alt text?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22" y="2669075"/>
            <a:ext cx="5207000" cy="2676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26" y="5715000"/>
            <a:ext cx="72961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5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Paragraphs: A Negative outlook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7518" y="726831"/>
            <a:ext cx="6968093" cy="443198"/>
          </a:xfrm>
        </p:spPr>
        <p:txBody>
          <a:bodyPr/>
          <a:lstStyle/>
          <a:p>
            <a:r>
              <a:rPr lang="en-US" dirty="0" smtClean="0"/>
              <a:t>&lt;p&gt; stands for problems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51910" y="2589047"/>
            <a:ext cx="1871738" cy="1924216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cs typeface="Arial Narrow"/>
              </a:rPr>
              <a:t>Paragraph support is a mess!</a:t>
            </a:r>
            <a:endParaRPr lang="en-US" sz="20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023648" y="3550821"/>
            <a:ext cx="101747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4168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0464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48002" y="2255421"/>
            <a:ext cx="587374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6213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699127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422902" y="4363621"/>
            <a:ext cx="588963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773060" y="3455571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74623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151112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0228900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9952675" y="4363621"/>
            <a:ext cx="588963" cy="58896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52542" y="1601357"/>
            <a:ext cx="2035175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Gmail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Has had issues with paragraph formatting in the past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08017" y="1609712"/>
            <a:ext cx="23999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Yahoo! Mail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Paragraphs have no bottom spacing by default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55278" y="4513263"/>
            <a:ext cx="2338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Outlook.com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Has pre-set margins and line-heights that cannot be adjusted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82154" y="4513263"/>
            <a:ext cx="28720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Outlook 2007/2010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Ignore padding in paragraphs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30" name="Elbow Connector 29"/>
          <p:cNvCxnSpPr/>
          <p:nvPr/>
        </p:nvCxnSpPr>
        <p:spPr>
          <a:xfrm flipV="1">
            <a:off x="3135463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flipV="1">
            <a:off x="7852656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5013767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flipV="1">
            <a:off x="9554406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92608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25" grpId="0" animBg="1"/>
      <p:bldP spid="26" grpId="0"/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4">
                <a:lumMod val="20000"/>
                <a:lumOff val="80000"/>
              </a:schemeClr>
            </a:gs>
            <a:gs pos="0">
              <a:schemeClr val="tx1">
                <a:lumMod val="75000"/>
              </a:schemeClr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Nobody likes division anyway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7544021" y="1404332"/>
            <a:ext cx="2710166" cy="800219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Equal width all in a row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&lt;div&gt; likes to be difficult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4757036" y="1410682"/>
            <a:ext cx="2702676" cy="793870"/>
          </a:xfrm>
        </p:spPr>
        <p:txBody>
          <a:bodyPr/>
          <a:lstStyle/>
          <a:p>
            <a:pPr lvl="1" algn="ctr">
              <a:buNone/>
            </a:pPr>
            <a:r>
              <a:rPr lang="en-US" dirty="0" smtClean="0"/>
              <a:t>We can put three columns Of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16"/>
          </p:nvPr>
        </p:nvSpPr>
        <p:spPr>
          <a:xfrm>
            <a:off x="1892782" y="1404332"/>
            <a:ext cx="2724481" cy="800219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When working with tables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19995" y="108688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V</a:t>
            </a:r>
          </a:p>
        </p:txBody>
      </p:sp>
      <p:cxnSp>
        <p:nvCxnSpPr>
          <p:cNvPr id="21" name="Curved Connector 20"/>
          <p:cNvCxnSpPr/>
          <p:nvPr/>
        </p:nvCxnSpPr>
        <p:spPr>
          <a:xfrm rot="10800000" flipV="1">
            <a:off x="4690915" y="448663"/>
            <a:ext cx="324707" cy="241707"/>
          </a:xfrm>
          <a:prstGeom prst="curvedConnector3">
            <a:avLst>
              <a:gd name="adj1" fmla="val 108552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06642" y="755019"/>
            <a:ext cx="413353" cy="19414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00" y="2691924"/>
            <a:ext cx="10058400" cy="416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3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build="p"/>
      <p:bldP spid="16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4">
                <a:lumMod val="20000"/>
                <a:lumOff val="80000"/>
              </a:schemeClr>
            </a:gs>
            <a:gs pos="0">
              <a:schemeClr val="tx1">
                <a:lumMod val="75000"/>
              </a:schemeClr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00" y="2691924"/>
            <a:ext cx="10058400" cy="416607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Nobody likes division anyway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&lt;div&gt; likes to be difficult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19995" y="108688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V</a:t>
            </a:r>
          </a:p>
        </p:txBody>
      </p:sp>
      <p:cxnSp>
        <p:nvCxnSpPr>
          <p:cNvPr id="21" name="Curved Connector 20"/>
          <p:cNvCxnSpPr/>
          <p:nvPr/>
        </p:nvCxnSpPr>
        <p:spPr>
          <a:xfrm rot="10800000" flipV="1">
            <a:off x="4690915" y="448663"/>
            <a:ext cx="324707" cy="241707"/>
          </a:xfrm>
          <a:prstGeom prst="curvedConnector3">
            <a:avLst>
              <a:gd name="adj1" fmla="val 108552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06642" y="755019"/>
            <a:ext cx="413353" cy="19414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sz="quarter" idx="16"/>
          </p:nvPr>
        </p:nvSpPr>
        <p:spPr>
          <a:xfrm>
            <a:off x="2942" y="2205640"/>
            <a:ext cx="12198350" cy="396686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Many email clients will still use 100% width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9"/>
          </p:nvPr>
        </p:nvSpPr>
        <p:spPr>
          <a:xfrm>
            <a:off x="2942" y="1811814"/>
            <a:ext cx="12195408" cy="396686"/>
          </a:xfrm>
        </p:spPr>
        <p:txBody>
          <a:bodyPr/>
          <a:lstStyle/>
          <a:p>
            <a:pPr lvl="1" algn="ctr">
              <a:buNone/>
            </a:pPr>
            <a:r>
              <a:rPr lang="en-US" dirty="0" smtClean="0"/>
              <a:t>  No matter what width you set for them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quarter" idx="16"/>
          </p:nvPr>
        </p:nvSpPr>
        <p:spPr>
          <a:xfrm>
            <a:off x="2942" y="1417988"/>
            <a:ext cx="12198349" cy="396685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Div’s</a:t>
            </a:r>
            <a:r>
              <a:rPr lang="en-US" dirty="0" smtClean="0">
                <a:solidFill>
                  <a:schemeClr val="bg1"/>
                </a:solidFill>
              </a:rPr>
              <a:t> don’t like to play nice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6" name="Curved Connector 25"/>
          <p:cNvCxnSpPr/>
          <p:nvPr/>
        </p:nvCxnSpPr>
        <p:spPr>
          <a:xfrm rot="10800000">
            <a:off x="3888337" y="3110670"/>
            <a:ext cx="2401371" cy="863126"/>
          </a:xfrm>
          <a:prstGeom prst="curvedConnector3">
            <a:avLst>
              <a:gd name="adj1" fmla="val 100178"/>
            </a:avLst>
          </a:prstGeom>
          <a:ln w="38100" cap="rnd" cmpd="sng">
            <a:solidFill>
              <a:schemeClr val="accent3"/>
            </a:solidFill>
            <a:prstDash val="lgDash"/>
            <a:round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89708" y="3698408"/>
            <a:ext cx="4328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This width gets ignored!</a:t>
            </a:r>
          </a:p>
        </p:txBody>
      </p:sp>
    </p:spTree>
    <p:extLst>
      <p:ext uri="{BB962C8B-B14F-4D97-AF65-F5344CB8AC3E}">
        <p14:creationId xmlns:p14="http://schemas.microsoft.com/office/powerpoint/2010/main" val="14583195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 animBg="1"/>
      <p:bldP spid="19" grpId="0" build="p"/>
      <p:bldP spid="20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4"/>
            </a:gs>
            <a:gs pos="0">
              <a:schemeClr val="bg1"/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UL Need an alternative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latin typeface="Arial Narrow" charset="0"/>
                <a:cs typeface="Arial Narrow" charset="0"/>
              </a:rPr>
              <a:t>Look out for list items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39" name="Content Placeholder 7"/>
          <p:cNvSpPr>
            <a:spLocks noGrp="1"/>
          </p:cNvSpPr>
          <p:nvPr>
            <p:ph sz="quarter" idx="19"/>
          </p:nvPr>
        </p:nvSpPr>
        <p:spPr>
          <a:xfrm>
            <a:off x="761329" y="1811877"/>
            <a:ext cx="3107286" cy="2830005"/>
          </a:xfrm>
        </p:spPr>
        <p:txBody>
          <a:bodyPr/>
          <a:lstStyle/>
          <a:p>
            <a:pPr lvl="3"/>
            <a:r>
              <a:rPr lang="en-US" sz="2800" dirty="0" smtClean="0"/>
              <a:t>“Certain” clients have limited support for list items (UL, OL, LI)</a:t>
            </a:r>
            <a:endParaRPr lang="en-US" sz="2800" dirty="0"/>
          </a:p>
          <a:p>
            <a:pPr lvl="3"/>
            <a:r>
              <a:rPr lang="en-US" sz="2800" dirty="0" smtClean="0"/>
              <a:t>They will render your lists as paragraphs and spans and ignore CSS list styles</a:t>
            </a:r>
            <a:endParaRPr lang="en-US" sz="28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92969" y="726474"/>
            <a:ext cx="1097548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 baseline="0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latin typeface="Arial Narrow" charset="0"/>
                <a:cs typeface="Arial Narrow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Arial Narrow" charset="0"/>
                <a:cs typeface="Arial Narrow" charset="0"/>
              </a:rPr>
              <a:t>OutLook</a:t>
            </a:r>
            <a:r>
              <a:rPr lang="en-US" dirty="0" smtClean="0">
                <a:latin typeface="Arial Narrow" charset="0"/>
                <a:cs typeface="Arial Narrow" charset="0"/>
              </a:rPr>
              <a:t> for list items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52" y="2660913"/>
            <a:ext cx="7309698" cy="4197087"/>
          </a:xfrm>
          <a:prstGeom prst="rect">
            <a:avLst/>
          </a:prstGeom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6097810" y="921641"/>
            <a:ext cx="5430472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101600">
              <a:schemeClr val="accent3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ctr" fontAlgn="auto">
              <a:buFont typeface="Lucida Grande"/>
              <a:buNone/>
            </a:pPr>
            <a:r>
              <a:rPr lang="en-US" sz="2400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By using tables, we avoid any need to use complicated list styles, which aren’t properly supported. And we can use anything we want for our bullets. Win-win!</a:t>
            </a:r>
            <a:endParaRPr lang="en-US" sz="2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8626168" y="2479549"/>
            <a:ext cx="371535" cy="254977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55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0" build="p"/>
      <p:bldP spid="9" grpId="0"/>
      <p:bldP spid="13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bg1"/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These have been marginalized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826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Why Margins don’t work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7" y="2992759"/>
            <a:ext cx="4174959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 smtClean="0"/>
              <a:t>Email spacing options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4071" y="3831243"/>
            <a:ext cx="2951540" cy="2447386"/>
            <a:chOff x="450851" y="4429703"/>
            <a:chExt cx="1721568" cy="2447386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i="1" dirty="0" smtClean="0"/>
                <a:t>Spacer Images</a:t>
              </a:r>
              <a:endParaRPr lang="en-US" i="1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450851" y="4861153"/>
              <a:ext cx="1721568" cy="201593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Use 1px transparent images to fill empty space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Stretch the image to the size you need inside a table cell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If images are disabled, client sees a lot of broken image icons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190811" y="3834944"/>
            <a:ext cx="3055454" cy="2412345"/>
            <a:chOff x="2547937" y="4429703"/>
            <a:chExt cx="1580926" cy="2412345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541130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i="1" dirty="0" smtClean="0"/>
                <a:t>Padding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7" y="4826112"/>
              <a:ext cx="1580926" cy="201593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Apply padding to our table cells in place of margins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Only issue with support is on paragraphs, which we aren’t using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Emails use box styling, so padding is </a:t>
              </a:r>
              <a:r>
                <a:rPr lang="en-US" sz="1800" b="1" i="1" dirty="0" smtClean="0">
                  <a:solidFill>
                    <a:schemeClr val="tx1"/>
                  </a:solidFill>
                </a:rPr>
                <a:t>added</a:t>
              </a:r>
              <a:r>
                <a:rPr lang="en-US" sz="1800" dirty="0" smtClean="0">
                  <a:solidFill>
                    <a:schemeClr val="tx1"/>
                  </a:solidFill>
                </a:rPr>
                <a:t> to the width. Must remember to account for extra size</a:t>
              </a:r>
              <a:endParaRPr lang="en-US" sz="1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65830" y="3831243"/>
            <a:ext cx="2814290" cy="2100576"/>
            <a:chOff x="4637088" y="4429703"/>
            <a:chExt cx="1220005" cy="2100576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i="1" dirty="0" smtClean="0"/>
                <a:t>Spacer Cells</a:t>
              </a:r>
              <a:endParaRPr lang="en-US" i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637088" y="4829813"/>
              <a:ext cx="1220005" cy="170046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Use table cells with a set height and width to fill empty space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Must have content in the cell or some email clients will ignore it altogether (use </a:t>
              </a:r>
              <a:r>
                <a:rPr lang="en-US" sz="1800" dirty="0" smtClean="0">
                  <a:solidFill>
                    <a:schemeClr val="accent3"/>
                  </a:solidFill>
                </a:rPr>
                <a:t>&amp;</a:t>
              </a:r>
              <a:r>
                <a:rPr lang="en-US" sz="1800" dirty="0" err="1" smtClean="0">
                  <a:solidFill>
                    <a:schemeClr val="accent3"/>
                  </a:solidFill>
                </a:rPr>
                <a:t>nbsp</a:t>
              </a:r>
              <a:r>
                <a:rPr lang="en-US" sz="1800" dirty="0" smtClean="0">
                  <a:solidFill>
                    <a:schemeClr val="accent3"/>
                  </a:solidFill>
                </a:rPr>
                <a:t>; </a:t>
              </a:r>
              <a:r>
                <a:rPr lang="en-US" sz="1800" dirty="0" smtClean="0">
                  <a:solidFill>
                    <a:schemeClr val="tx1"/>
                  </a:solidFill>
                </a:rPr>
                <a:t>as content)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3" y="3443800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601448" y="1371235"/>
            <a:ext cx="11465869" cy="1132684"/>
          </a:xfrm>
          <a:prstGeom prst="rect">
            <a:avLst/>
          </a:prstGeom>
        </p:spPr>
        <p:txBody>
          <a:bodyPr/>
          <a:lstStyle/>
          <a:p>
            <a:pPr lvl="3"/>
            <a:r>
              <a:rPr lang="en-US" sz="2800" dirty="0" smtClean="0"/>
              <a:t>Support issues for margins go beyond just paragraphs</a:t>
            </a:r>
            <a:endParaRPr lang="en-US" sz="2800" dirty="0"/>
          </a:p>
          <a:p>
            <a:pPr lvl="3"/>
            <a:r>
              <a:rPr lang="en-US" sz="2800" dirty="0" smtClean="0"/>
              <a:t>Outlook.com has no support for margins of any kind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1364763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23000">
              <a:schemeClr val="accent1">
                <a:tint val="44500"/>
                <a:satMod val="160000"/>
              </a:schemeClr>
            </a:gs>
            <a:gs pos="46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hlinkClick r:id="" action="ppaction://noaction"/>
          </p:cNvPr>
          <p:cNvSpPr/>
          <p:nvPr/>
        </p:nvSpPr>
        <p:spPr>
          <a:xfrm>
            <a:off x="7541852" y="4454050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hlinkClick r:id="" action="ppaction://noaction"/>
          </p:cNvPr>
          <p:cNvSpPr/>
          <p:nvPr/>
        </p:nvSpPr>
        <p:spPr>
          <a:xfrm>
            <a:off x="9182508" y="4452621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" action="ppaction://noaction"/>
          </p:cNvPr>
          <p:cNvSpPr/>
          <p:nvPr/>
        </p:nvSpPr>
        <p:spPr>
          <a:xfrm>
            <a:off x="3978627" y="4454050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32178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0638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53318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0116901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008B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5063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7467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7924" y="2251449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01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723017" y="2877077"/>
            <a:ext cx="505278" cy="215444"/>
          </a:xfrm>
        </p:spPr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70770" y="3183930"/>
            <a:ext cx="1628656" cy="215444"/>
          </a:xfrm>
        </p:spPr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378331" y="2234738"/>
            <a:ext cx="10672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02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3611869" y="2884547"/>
            <a:ext cx="450713" cy="215444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673740" y="3175000"/>
            <a:ext cx="1609250" cy="215444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>
          <a:xfrm>
            <a:off x="5518206" y="2884850"/>
            <a:ext cx="430798" cy="215444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4560008" y="3175005"/>
            <a:ext cx="1629334" cy="456535"/>
          </a:xfrm>
        </p:spPr>
        <p:txBody>
          <a:bodyPr/>
          <a:lstStyle/>
          <a:p>
            <a:r>
              <a:rPr lang="en-US" dirty="0"/>
              <a:t>Click here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if </a:t>
            </a:r>
            <a:r>
              <a:rPr lang="en-US" dirty="0"/>
              <a:t>you can!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4244821" y="2242179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03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1551690" y="2882569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3481963" y="2890602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7"/>
          </p:nvPr>
        </p:nvSpPr>
        <p:spPr>
          <a:xfrm>
            <a:off x="5395494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7329121" y="2884850"/>
            <a:ext cx="430798" cy="215444"/>
          </a:xfrm>
        </p:spPr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9"/>
          </p:nvPr>
        </p:nvSpPr>
        <p:spPr>
          <a:xfrm>
            <a:off x="6388509" y="3175004"/>
            <a:ext cx="1629334" cy="430887"/>
          </a:xfrm>
        </p:spPr>
        <p:txBody>
          <a:bodyPr/>
          <a:lstStyle/>
          <a:p>
            <a:r>
              <a:rPr lang="en-US" dirty="0"/>
              <a:t>Paragraphs: A negative outlook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6055735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04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1"/>
          </p:nvPr>
        </p:nvSpPr>
        <p:spPr>
          <a:xfrm>
            <a:off x="7206410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2"/>
          </p:nvPr>
        </p:nvSpPr>
        <p:spPr>
          <a:xfrm>
            <a:off x="9219746" y="2884850"/>
            <a:ext cx="430798" cy="215444"/>
          </a:xfrm>
        </p:spPr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8279134" y="3175004"/>
            <a:ext cx="1629334" cy="430887"/>
          </a:xfrm>
        </p:spPr>
        <p:txBody>
          <a:bodyPr/>
          <a:lstStyle/>
          <a:p>
            <a:r>
              <a:rPr lang="en-US" dirty="0"/>
              <a:t>Nobody likes division anyway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4"/>
          </p:nvPr>
        </p:nvSpPr>
        <p:spPr>
          <a:xfrm>
            <a:off x="7946359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05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097037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6"/>
          </p:nvPr>
        </p:nvSpPr>
        <p:spPr>
          <a:xfrm>
            <a:off x="11060529" y="2884850"/>
            <a:ext cx="430798" cy="215444"/>
          </a:xfrm>
        </p:spPr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7"/>
          </p:nvPr>
        </p:nvSpPr>
        <p:spPr>
          <a:xfrm>
            <a:off x="10119915" y="3175005"/>
            <a:ext cx="1629334" cy="671979"/>
          </a:xfrm>
        </p:spPr>
        <p:txBody>
          <a:bodyPr/>
          <a:lstStyle/>
          <a:p>
            <a:r>
              <a:rPr lang="en-US" dirty="0" err="1" smtClean="0"/>
              <a:t>Ul</a:t>
            </a:r>
            <a:r>
              <a:rPr lang="en-US" dirty="0" smtClean="0"/>
              <a:t> </a:t>
            </a:r>
            <a:r>
              <a:rPr lang="en-US" dirty="0"/>
              <a:t>need an alternative</a:t>
            </a:r>
          </a:p>
          <a:p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8"/>
          </p:nvPr>
        </p:nvSpPr>
        <p:spPr>
          <a:xfrm>
            <a:off x="9787142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06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9"/>
          </p:nvPr>
        </p:nvSpPr>
        <p:spPr>
          <a:xfrm>
            <a:off x="10937818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3674686" y="4227151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08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4877304" y="4852779"/>
            <a:ext cx="505278" cy="215444"/>
          </a:xfrm>
        </p:spPr>
        <p:txBody>
          <a:bodyPr/>
          <a:lstStyle/>
          <a:p>
            <a:r>
              <a:rPr lang="en-US" dirty="0" smtClean="0"/>
              <a:t>23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3974334" y="5159629"/>
            <a:ext cx="1628656" cy="215444"/>
          </a:xfrm>
        </p:spPr>
        <p:txBody>
          <a:bodyPr/>
          <a:lstStyle/>
          <a:p>
            <a:r>
              <a:rPr lang="en-US" dirty="0" smtClean="0"/>
              <a:t>What’s in a name?</a:t>
            </a:r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3"/>
          </p:nvPr>
        </p:nvSpPr>
        <p:spPr>
          <a:xfrm>
            <a:off x="7343804" y="4210440"/>
            <a:ext cx="10672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10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4"/>
          </p:nvPr>
        </p:nvSpPr>
        <p:spPr>
          <a:xfrm>
            <a:off x="8533135" y="4860249"/>
            <a:ext cx="450713" cy="215444"/>
          </a:xfrm>
        </p:spPr>
        <p:txBody>
          <a:bodyPr/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5"/>
          </p:nvPr>
        </p:nvSpPr>
        <p:spPr>
          <a:xfrm>
            <a:off x="7637736" y="5150704"/>
            <a:ext cx="1609250" cy="215444"/>
          </a:xfrm>
        </p:spPr>
        <p:txBody>
          <a:bodyPr/>
          <a:lstStyle/>
          <a:p>
            <a:r>
              <a:rPr lang="en-US" dirty="0" smtClean="0"/>
              <a:t>Looking Forward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4755255" y="4858271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0"/>
          </p:nvPr>
        </p:nvSpPr>
        <p:spPr>
          <a:xfrm>
            <a:off x="8403231" y="4866304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590778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1823267" y="4227151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07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2741462" y="4858271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Rectangle 57">
            <a:hlinkClick r:id="" action="ppaction://noaction"/>
          </p:cNvPr>
          <p:cNvSpPr/>
          <p:nvPr/>
        </p:nvSpPr>
        <p:spPr>
          <a:xfrm>
            <a:off x="1964834" y="4454050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2046345" y="5162430"/>
            <a:ext cx="1629334" cy="430887"/>
          </a:xfrm>
        </p:spPr>
        <p:txBody>
          <a:bodyPr/>
          <a:lstStyle/>
          <a:p>
            <a:r>
              <a:rPr lang="en-US" dirty="0"/>
              <a:t>These have been marginalized</a:t>
            </a:r>
          </a:p>
        </p:txBody>
      </p:sp>
      <p:sp>
        <p:nvSpPr>
          <p:cNvPr id="60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2879345" y="4850961"/>
            <a:ext cx="505278" cy="215444"/>
          </a:xfrm>
        </p:spPr>
        <p:txBody>
          <a:bodyPr/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61" name="Rectangle 60">
            <a:hlinkClick r:id="" action="ppaction://noaction"/>
          </p:cNvPr>
          <p:cNvSpPr/>
          <p:nvPr/>
        </p:nvSpPr>
        <p:spPr>
          <a:xfrm>
            <a:off x="5763270" y="4452622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5536243" y="4225723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09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63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6687585" y="4851351"/>
            <a:ext cx="505278" cy="215444"/>
          </a:xfrm>
        </p:spPr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64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5784615" y="5158201"/>
            <a:ext cx="1628656" cy="430887"/>
          </a:xfrm>
        </p:spPr>
        <p:txBody>
          <a:bodyPr/>
          <a:lstStyle/>
          <a:p>
            <a:r>
              <a:rPr lang="en-US" dirty="0" smtClean="0"/>
              <a:t>Back in fashion</a:t>
            </a:r>
            <a:endParaRPr lang="en-US" dirty="0"/>
          </a:p>
          <a:p>
            <a:endParaRPr lang="en-US" dirty="0"/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6565536" y="4856843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6" name="Text Placeholder 35"/>
          <p:cNvSpPr>
            <a:spLocks noGrp="1"/>
          </p:cNvSpPr>
          <p:nvPr>
            <p:ph type="body" sz="quarter" idx="46"/>
          </p:nvPr>
        </p:nvSpPr>
        <p:spPr>
          <a:xfrm>
            <a:off x="10238775" y="4859123"/>
            <a:ext cx="430798" cy="215444"/>
          </a:xfrm>
        </p:spPr>
        <p:txBody>
          <a:bodyPr/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67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9519865" y="5149278"/>
            <a:ext cx="1629334" cy="430887"/>
          </a:xfrm>
        </p:spPr>
        <p:txBody>
          <a:bodyPr/>
          <a:lstStyle/>
          <a:p>
            <a:r>
              <a:rPr lang="en-US" dirty="0" smtClean="0"/>
              <a:t>Your questions… answered!</a:t>
            </a:r>
            <a:endParaRPr lang="en-US" dirty="0"/>
          </a:p>
        </p:txBody>
      </p:sp>
      <p:sp>
        <p:nvSpPr>
          <p:cNvPr id="68" name="Text Placeholder 40"/>
          <p:cNvSpPr>
            <a:spLocks noGrp="1"/>
          </p:cNvSpPr>
          <p:nvPr>
            <p:ph type="body" sz="quarter" idx="51"/>
          </p:nvPr>
        </p:nvSpPr>
        <p:spPr>
          <a:xfrm>
            <a:off x="10116066" y="4857260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70" name="Text Placeholder 37"/>
          <p:cNvSpPr>
            <a:spLocks noGrp="1"/>
          </p:cNvSpPr>
          <p:nvPr>
            <p:ph type="body" sz="quarter" idx="48"/>
          </p:nvPr>
        </p:nvSpPr>
        <p:spPr>
          <a:xfrm>
            <a:off x="9076759" y="4228945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11</a:t>
            </a:r>
            <a:endParaRPr lang="en-US" dirty="0">
              <a:solidFill>
                <a:srgbClr val="EC00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066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9" grpId="0" animBg="1"/>
      <p:bldP spid="53" grpId="0" animBg="1"/>
      <p:bldP spid="50" grpId="0" animBg="1"/>
      <p:bldP spid="51" grpId="0" animBg="1"/>
      <p:bldP spid="49" grpId="0" animBg="1"/>
      <p:bldP spid="52" grpId="0" animBg="1"/>
      <p:bldP spid="46" grpId="0" animBg="1"/>
      <p:bldP spid="6" grpId="0" build="p"/>
      <p:bldP spid="7" grpId="0" build="p"/>
      <p:bldP spid="8" grpId="0" build="p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  <p:bldP spid="19" grpId="0" build="p"/>
      <p:bldP spid="20" grpId="0" build="p"/>
      <p:bldP spid="21" grpId="0" build="p"/>
      <p:bldP spid="22" grpId="0" build="p"/>
      <p:bldP spid="23" grpId="0" build="p"/>
      <p:bldP spid="24" grpId="0" build="p"/>
      <p:bldP spid="25" grpId="0" build="p"/>
      <p:bldP spid="26" grpId="0" build="p"/>
      <p:bldP spid="27" grpId="0" build="p"/>
      <p:bldP spid="28" grpId="0" build="p"/>
      <p:bldP spid="29" grpId="0" build="p"/>
      <p:bldP spid="30" grpId="0" build="p"/>
      <p:bldP spid="31" grpId="0" build="p"/>
      <p:bldP spid="32" grpId="0" build="p"/>
      <p:bldP spid="33" grpId="0" build="p"/>
      <p:bldP spid="34" grpId="0" build="p"/>
      <p:bldP spid="35" grpId="0" build="p"/>
      <p:bldP spid="39" grpId="0" build="p"/>
      <p:bldP spid="40" grpId="0" build="p"/>
      <p:bldP spid="48" grpId="0" animBg="1"/>
      <p:bldP spid="56" grpId="0" build="p"/>
      <p:bldP spid="57" grpId="0" build="p"/>
      <p:bldP spid="58" grpId="0" animBg="1"/>
      <p:bldP spid="59" grpId="0" build="p"/>
      <p:bldP spid="60" grpId="0" build="p"/>
      <p:bldP spid="61" grpId="0" animBg="1"/>
      <p:bldP spid="62" grpId="0" build="p"/>
      <p:bldP spid="63" grpId="0" build="p"/>
      <p:bldP spid="64" grpId="0" build="p"/>
      <p:bldP spid="65" grpId="0" build="p"/>
      <p:bldP spid="66" grpId="0" build="p"/>
      <p:bldP spid="67" grpId="0" build="p"/>
      <p:bldP spid="68" grpId="0" build="p"/>
      <p:bldP spid="7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49" cy="68665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1237063"/>
            <a:ext cx="360001" cy="279180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32149" y="5580402"/>
            <a:ext cx="386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Vertical</a:t>
            </a:r>
          </a:p>
        </p:txBody>
      </p:sp>
    </p:spTree>
    <p:extLst>
      <p:ext uri="{BB962C8B-B14F-4D97-AF65-F5344CB8AC3E}">
        <p14:creationId xmlns:p14="http://schemas.microsoft.com/office/powerpoint/2010/main" val="503178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8349" cy="68665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1237064"/>
            <a:ext cx="360001" cy="279180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6135" y="5580402"/>
            <a:ext cx="4242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Horizontal</a:t>
            </a:r>
          </a:p>
        </p:txBody>
      </p:sp>
    </p:spTree>
    <p:extLst>
      <p:ext uri="{BB962C8B-B14F-4D97-AF65-F5344CB8AC3E}">
        <p14:creationId xmlns:p14="http://schemas.microsoft.com/office/powerpoint/2010/main" val="4188663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85000"/>
              </a:schemeClr>
            </a:gs>
            <a:gs pos="82000">
              <a:schemeClr val="bg1"/>
            </a:gs>
            <a:gs pos="18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6" y="446620"/>
            <a:ext cx="11503779" cy="987450"/>
          </a:xfrm>
        </p:spPr>
        <p:txBody>
          <a:bodyPr/>
          <a:lstStyle/>
          <a:p>
            <a:r>
              <a:rPr lang="en-US" sz="7200" dirty="0" smtClean="0">
                <a:solidFill>
                  <a:schemeClr val="accent2"/>
                </a:solidFill>
              </a:rPr>
              <a:t>One last Spacing thing…</a:t>
            </a:r>
            <a:endParaRPr lang="en-US" sz="7200" b="1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136" y="1375873"/>
            <a:ext cx="7580906" cy="549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5955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bg1"/>
            </a:gs>
            <a:gs pos="22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What’s in a name?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8792535" y="1751681"/>
            <a:ext cx="2923749" cy="4285789"/>
          </a:xfrm>
          <a:noFill/>
        </p:spPr>
        <p:txBody>
          <a:bodyPr lIns="180000"/>
          <a:lstStyle/>
          <a:p>
            <a:pPr lvl="1">
              <a:buNone/>
            </a:pPr>
            <a:r>
              <a:rPr lang="en-US" dirty="0" smtClean="0"/>
              <a:t>List of Issues:</a:t>
            </a:r>
            <a:endParaRPr lang="en-US" dirty="0"/>
          </a:p>
          <a:p>
            <a:pPr lvl="2">
              <a:buNone/>
            </a:pPr>
            <a:r>
              <a:rPr lang="en-US" sz="2000" b="1" dirty="0" smtClean="0">
                <a:solidFill>
                  <a:schemeClr val="accent2"/>
                </a:solidFill>
              </a:rPr>
              <a:t>Gmail: </a:t>
            </a:r>
            <a:r>
              <a:rPr lang="en-US" sz="2000" dirty="0" smtClean="0"/>
              <a:t>The link will do nothing if the area on the page you are linking to is already visible</a:t>
            </a:r>
          </a:p>
          <a:p>
            <a:pPr lvl="2">
              <a:buNone/>
            </a:pPr>
            <a:endParaRPr lang="en-US" sz="2000" dirty="0"/>
          </a:p>
          <a:p>
            <a:pPr lvl="2">
              <a:buNone/>
            </a:pPr>
            <a:r>
              <a:rPr lang="en-US" sz="2000" b="1" dirty="0" smtClean="0">
                <a:solidFill>
                  <a:schemeClr val="accent2"/>
                </a:solidFill>
              </a:rPr>
              <a:t>Outlook 2007: </a:t>
            </a:r>
            <a:r>
              <a:rPr lang="en-US" sz="2000" dirty="0" smtClean="0">
                <a:solidFill>
                  <a:schemeClr val="accent6"/>
                </a:solidFill>
              </a:rPr>
              <a:t>Will move to a spot near the anchor, but usually slightly above or below it</a:t>
            </a:r>
          </a:p>
          <a:p>
            <a:pPr lvl="2">
              <a:buNone/>
            </a:pPr>
            <a:endParaRPr lang="en-US" sz="2000" b="1" dirty="0">
              <a:solidFill>
                <a:schemeClr val="accent2"/>
              </a:solidFill>
            </a:endParaRPr>
          </a:p>
          <a:p>
            <a:pPr lvl="2">
              <a:buNone/>
            </a:pPr>
            <a:r>
              <a:rPr lang="en-US" sz="2000" b="1" dirty="0" smtClean="0">
                <a:solidFill>
                  <a:schemeClr val="accent2"/>
                </a:solidFill>
              </a:rPr>
              <a:t>iPhone (iOS8): </a:t>
            </a:r>
            <a:r>
              <a:rPr lang="en-US" sz="2000" dirty="0" smtClean="0">
                <a:solidFill>
                  <a:schemeClr val="accent6"/>
                </a:solidFill>
              </a:rPr>
              <a:t>Anchor links are completely disabled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1758031"/>
            <a:ext cx="2587754" cy="3470181"/>
          </a:xfrm>
          <a:noFill/>
        </p:spPr>
        <p:txBody>
          <a:bodyPr lIns="180000"/>
          <a:lstStyle/>
          <a:p>
            <a:pPr lvl="1">
              <a:buNone/>
            </a:pPr>
            <a:r>
              <a:rPr lang="en-US" dirty="0" smtClean="0"/>
              <a:t>Internal Links</a:t>
            </a:r>
            <a:endParaRPr lang="en-US" dirty="0"/>
          </a:p>
          <a:p>
            <a:pPr lvl="2">
              <a:buNone/>
            </a:pPr>
            <a:r>
              <a:rPr lang="en-US" sz="2400" dirty="0" smtClean="0"/>
              <a:t>Linking to anchors within a page should work, in theory. </a:t>
            </a:r>
          </a:p>
          <a:p>
            <a:pPr lvl="2">
              <a:buNone/>
            </a:pPr>
            <a:endParaRPr lang="en-US" sz="2400" dirty="0"/>
          </a:p>
          <a:p>
            <a:pPr lvl="2">
              <a:buNone/>
            </a:pPr>
            <a:r>
              <a:rPr lang="en-US" sz="2400" dirty="0" smtClean="0"/>
              <a:t>But for some reason a few clients act strangely when a user clicks the link.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&lt;A&gt; problem with no solution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760158" y="1758031"/>
            <a:ext cx="4811280" cy="4091889"/>
          </a:xfrm>
        </p:spPr>
        <p:txBody>
          <a:bodyPr/>
          <a:lstStyle/>
          <a:p>
            <a:pPr lvl="1">
              <a:buNone/>
            </a:pPr>
            <a:r>
              <a:rPr lang="en-US" dirty="0" smtClean="0"/>
              <a:t>Two options:</a:t>
            </a:r>
            <a:endParaRPr lang="en-US" dirty="0"/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&lt;a name=“bookmark”&gt;</a:t>
            </a:r>
            <a:endParaRPr lang="en-US" sz="2400" dirty="0">
              <a:solidFill>
                <a:schemeClr val="accent2"/>
              </a:solidFill>
            </a:endParaRPr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&lt;a id=“bookmark”&gt;</a:t>
            </a:r>
          </a:p>
          <a:p>
            <a:pPr marL="92075" lvl="3" indent="0">
              <a:buNone/>
            </a:pPr>
            <a:endParaRPr lang="en-US" sz="2400" dirty="0"/>
          </a:p>
          <a:p>
            <a:pPr marL="92075" lvl="3" indent="0">
              <a:buNone/>
            </a:pPr>
            <a:r>
              <a:rPr lang="en-US" sz="2400" dirty="0" smtClean="0"/>
              <a:t>Neither option is supported universally, with </a:t>
            </a:r>
            <a:r>
              <a:rPr lang="en-US" sz="2400" b="1" dirty="0" smtClean="0">
                <a:solidFill>
                  <a:schemeClr val="accent2"/>
                </a:solidFill>
              </a:rPr>
              <a:t>name </a:t>
            </a:r>
            <a:r>
              <a:rPr lang="en-US" sz="2400" dirty="0" smtClean="0">
                <a:solidFill>
                  <a:schemeClr val="tx1"/>
                </a:solidFill>
              </a:rPr>
              <a:t>having slightly better support.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marL="92075" lvl="3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Some developers recommend combining both options:</a:t>
            </a:r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&lt;a name=“bookmark” id=“bookmark&gt;</a:t>
            </a:r>
          </a:p>
        </p:txBody>
      </p:sp>
    </p:spTree>
    <p:extLst>
      <p:ext uri="{BB962C8B-B14F-4D97-AF65-F5344CB8AC3E}">
        <p14:creationId xmlns:p14="http://schemas.microsoft.com/office/powerpoint/2010/main" val="24159652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3">
                <a:lumMod val="20000"/>
                <a:lumOff val="80000"/>
              </a:schemeClr>
            </a:gs>
            <a:gs pos="78000">
              <a:schemeClr val="bg1"/>
            </a:gs>
            <a:gs pos="22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63111" y="1562376"/>
            <a:ext cx="1751431" cy="1754104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Inline CSS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980642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874936" y="1562376"/>
            <a:ext cx="1753649" cy="17541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No CSS 3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793841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622888" y="1562376"/>
            <a:ext cx="1753649" cy="1754104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!important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541793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373216" y="1562376"/>
            <a:ext cx="1751431" cy="1754104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Media Queries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9290747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ext Placeholder 1"/>
          <p:cNvSpPr txBox="1">
            <a:spLocks/>
          </p:cNvSpPr>
          <p:nvPr/>
        </p:nvSpPr>
        <p:spPr>
          <a:xfrm>
            <a:off x="534767" y="506047"/>
            <a:ext cx="7943751" cy="184666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1200" dirty="0" smtClean="0">
                <a:solidFill>
                  <a:schemeClr val="accent6"/>
                </a:solidFill>
              </a:rPr>
              <a:t>Back in Fashion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18" name="Title 6"/>
          <p:cNvSpPr txBox="1">
            <a:spLocks/>
          </p:cNvSpPr>
          <p:nvPr/>
        </p:nvSpPr>
        <p:spPr>
          <a:xfrm>
            <a:off x="585846" y="727561"/>
            <a:ext cx="10975489" cy="443198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accent3"/>
                </a:solidFill>
              </a:rPr>
              <a:t>Yesterdays Styles, Today!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746950" y="3487694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You can choose how you want to do this: write it inline yourself, or use a pre-mailer to inline your </a:t>
            </a:r>
            <a:r>
              <a:rPr lang="en-US" dirty="0" err="1" smtClean="0"/>
              <a:t>css</a:t>
            </a:r>
            <a:r>
              <a:rPr lang="en-US" dirty="0" smtClean="0"/>
              <a:t>/sass/less file.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err="1" smtClean="0">
                <a:solidFill>
                  <a:schemeClr val="accent3"/>
                </a:solidFill>
              </a:rPr>
              <a:t>Klick</a:t>
            </a:r>
            <a:r>
              <a:rPr lang="en-US" dirty="0" smtClean="0">
                <a:solidFill>
                  <a:schemeClr val="accent3"/>
                </a:solidFill>
              </a:rPr>
              <a:t> has a tool for this!</a:t>
            </a:r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3585522" y="3487694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Many email clients are old and CSS 3 support is limited. Even older CSS has </a:t>
            </a:r>
            <a:r>
              <a:rPr lang="en-US" dirty="0" smtClean="0"/>
              <a:t>issues.</a:t>
            </a:r>
            <a:endParaRPr lang="en-US" dirty="0" smtClean="0"/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smtClean="0">
                <a:solidFill>
                  <a:schemeClr val="accent3"/>
                </a:solidFill>
              </a:rPr>
              <a:t>Look online </a:t>
            </a:r>
            <a:r>
              <a:rPr lang="en-US" dirty="0" smtClean="0"/>
              <a:t>before using a style that may not be supported!</a:t>
            </a:r>
          </a:p>
        </p:txBody>
      </p:sp>
      <p:sp>
        <p:nvSpPr>
          <p:cNvPr id="21" name="Content Placeholder 3"/>
          <p:cNvSpPr txBox="1">
            <a:spLocks/>
          </p:cNvSpPr>
          <p:nvPr/>
        </p:nvSpPr>
        <p:spPr>
          <a:xfrm>
            <a:off x="6341846" y="3480177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The !important tag breaks styles in Outlook, and it is completely unnecessary.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smtClean="0"/>
              <a:t>Generally, </a:t>
            </a:r>
            <a:r>
              <a:rPr lang="en-US" dirty="0" smtClean="0">
                <a:solidFill>
                  <a:schemeClr val="accent3"/>
                </a:solidFill>
              </a:rPr>
              <a:t>our styles are not inherited</a:t>
            </a:r>
            <a:r>
              <a:rPr lang="en-US" dirty="0" smtClean="0"/>
              <a:t> so we apply them to every element anyway.</a:t>
            </a: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9151061" y="3487694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They just don’t work, mostly due to Gmail stripping them out.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smtClean="0">
                <a:solidFill>
                  <a:schemeClr val="accent3"/>
                </a:solidFill>
              </a:rPr>
              <a:t>Pseudo styles such as :hover and :after</a:t>
            </a:r>
            <a:r>
              <a:rPr lang="en-US" dirty="0" smtClean="0"/>
              <a:t> need to be avoided as well.</a:t>
            </a:r>
          </a:p>
        </p:txBody>
      </p:sp>
    </p:spTree>
    <p:extLst>
      <p:ext uri="{BB962C8B-B14F-4D97-AF65-F5344CB8AC3E}">
        <p14:creationId xmlns:p14="http://schemas.microsoft.com/office/powerpoint/2010/main" val="1768525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19" grpId="0" uiExpand="1" build="p"/>
      <p:bldP spid="20" grpId="0" uiExpand="1" build="p"/>
      <p:bldP spid="21" grpId="0" uiExpand="1" build="p"/>
      <p:bldP spid="2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40000">
              <a:schemeClr val="accent1">
                <a:tint val="44500"/>
                <a:satMod val="160000"/>
              </a:schemeClr>
            </a:gs>
            <a:gs pos="84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5" name="Freeform 7"/>
          <p:cNvSpPr>
            <a:spLocks noEditPoints="1"/>
          </p:cNvSpPr>
          <p:nvPr/>
        </p:nvSpPr>
        <p:spPr bwMode="auto">
          <a:xfrm>
            <a:off x="5980580" y="6510338"/>
            <a:ext cx="237190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Content Placeholder 1"/>
          <p:cNvSpPr>
            <a:spLocks noGrp="1"/>
          </p:cNvSpPr>
          <p:nvPr>
            <p:ph idx="4294967295"/>
          </p:nvPr>
        </p:nvSpPr>
        <p:spPr>
          <a:xfrm>
            <a:off x="693472" y="1593008"/>
            <a:ext cx="10826261" cy="90024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sz="3200" dirty="0" smtClean="0"/>
              <a:t>Android </a:t>
            </a:r>
            <a:r>
              <a:rPr lang="en-US" sz="3200" dirty="0" smtClean="0">
                <a:solidFill>
                  <a:srgbClr val="16153E"/>
                </a:solidFill>
              </a:rPr>
              <a:t>Doesn’t like your width</a:t>
            </a:r>
            <a:endParaRPr lang="en-US" sz="3200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sz="2400" dirty="0" smtClean="0"/>
              <a:t>How to fix it: min-width</a:t>
            </a:r>
            <a:endParaRPr lang="en-US" sz="2400" dirty="0"/>
          </a:p>
        </p:txBody>
      </p:sp>
      <p:sp>
        <p:nvSpPr>
          <p:cNvPr id="12" name="Content Placeholder 1"/>
          <p:cNvSpPr>
            <a:spLocks noGrp="1"/>
          </p:cNvSpPr>
          <p:nvPr>
            <p:ph idx="4294967295"/>
          </p:nvPr>
        </p:nvSpPr>
        <p:spPr>
          <a:xfrm>
            <a:off x="693473" y="3204969"/>
            <a:ext cx="10817714" cy="90024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sz="3200" dirty="0" smtClean="0"/>
              <a:t>iPhone </a:t>
            </a:r>
            <a:r>
              <a:rPr lang="en-US" sz="3200" dirty="0" smtClean="0">
                <a:solidFill>
                  <a:srgbClr val="16153E"/>
                </a:solidFill>
              </a:rPr>
              <a:t>Doesn’t like your font size</a:t>
            </a:r>
            <a:endParaRPr lang="en-US" sz="3200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sz="2400" dirty="0" smtClean="0"/>
              <a:t>How to fix it: -</a:t>
            </a:r>
            <a:r>
              <a:rPr lang="en-US" sz="2400" dirty="0" err="1" smtClean="0"/>
              <a:t>webkit-text-size-adjust:none</a:t>
            </a:r>
            <a:r>
              <a:rPr lang="en-US" sz="2400" dirty="0" smtClean="0"/>
              <a:t>;</a:t>
            </a:r>
            <a:endParaRPr lang="en-US" sz="2400" dirty="0"/>
          </a:p>
        </p:txBody>
      </p:sp>
      <p:sp>
        <p:nvSpPr>
          <p:cNvPr id="13" name="Content Placeholder 1"/>
          <p:cNvSpPr>
            <a:spLocks noGrp="1"/>
          </p:cNvSpPr>
          <p:nvPr>
            <p:ph idx="4294967295"/>
          </p:nvPr>
        </p:nvSpPr>
        <p:spPr>
          <a:xfrm>
            <a:off x="693473" y="4840936"/>
            <a:ext cx="10757894" cy="90024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sz="3200" dirty="0" smtClean="0"/>
              <a:t>Outlook </a:t>
            </a:r>
            <a:r>
              <a:rPr lang="en-US" sz="3200" dirty="0" smtClean="0">
                <a:solidFill>
                  <a:srgbClr val="16153E"/>
                </a:solidFill>
              </a:rPr>
              <a:t>Doesn’t like spacing your tables</a:t>
            </a:r>
            <a:endParaRPr lang="en-US" sz="3200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sz="2400" dirty="0" smtClean="0"/>
              <a:t>How to fix it: Make sure your padding is always applied to table cells, not the table itself</a:t>
            </a:r>
            <a:endParaRPr lang="en-US" sz="2400" dirty="0"/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560405" y="506047"/>
            <a:ext cx="7943751" cy="184666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1200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Back in Fashion</a:t>
            </a:r>
            <a:endParaRPr lang="en-US" sz="12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68754" y="710469"/>
            <a:ext cx="10975489" cy="443198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accent2"/>
                </a:solidFill>
              </a:rPr>
              <a:t>Some styles just clash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93263" y="2913961"/>
            <a:ext cx="11828703" cy="0"/>
          </a:xfrm>
          <a:prstGeom prst="line">
            <a:avLst/>
          </a:prstGeom>
          <a:ln w="19050" cmpd="sng">
            <a:gradFill flip="none" rotWithShape="1">
              <a:gsLst>
                <a:gs pos="29000">
                  <a:schemeClr val="accent6"/>
                </a:gs>
                <a:gs pos="0">
                  <a:schemeClr val="accent3"/>
                </a:gs>
                <a:gs pos="72000">
                  <a:schemeClr val="accent1">
                    <a:tint val="44500"/>
                    <a:satMod val="160000"/>
                  </a:schemeClr>
                </a:gs>
              </a:gsLst>
              <a:lin ang="0" scaled="1"/>
              <a:tileRect/>
            </a:gra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3263" y="4469296"/>
            <a:ext cx="11828703" cy="0"/>
          </a:xfrm>
          <a:prstGeom prst="line">
            <a:avLst/>
          </a:prstGeom>
          <a:ln w="19050" cmpd="sng">
            <a:gradFill flip="none" rotWithShape="1">
              <a:gsLst>
                <a:gs pos="40000">
                  <a:schemeClr val="accent6"/>
                </a:gs>
                <a:gs pos="0">
                  <a:schemeClr val="accent3"/>
                </a:gs>
                <a:gs pos="73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307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 uiExpand="1" build="p"/>
      <p:bldP spid="1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4" y="450850"/>
            <a:ext cx="10450243" cy="993926"/>
          </a:xfrm>
        </p:spPr>
        <p:txBody>
          <a:bodyPr/>
          <a:lstStyle/>
          <a:p>
            <a:r>
              <a:rPr lang="en-US" dirty="0" smtClean="0"/>
              <a:t>On one condition…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772" y="1910714"/>
            <a:ext cx="3404841" cy="32730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372" y="1766834"/>
            <a:ext cx="2695941" cy="1437835"/>
          </a:xfrm>
          <a:prstGeom prst="rect">
            <a:avLst/>
          </a:prstGeom>
        </p:spPr>
      </p:pic>
      <p:sp>
        <p:nvSpPr>
          <p:cNvPr id="13" name="Content Placeholder 7"/>
          <p:cNvSpPr txBox="1">
            <a:spLocks/>
          </p:cNvSpPr>
          <p:nvPr/>
        </p:nvSpPr>
        <p:spPr>
          <a:xfrm>
            <a:off x="661269" y="3464953"/>
            <a:ext cx="7123949" cy="132959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algn="ctr" fontAlgn="auto">
              <a:buNone/>
            </a:pPr>
            <a:r>
              <a:rPr lang="en-US" sz="4800" dirty="0" smtClean="0">
                <a:solidFill>
                  <a:schemeClr val="accent3"/>
                </a:solidFill>
              </a:rPr>
              <a:t>There may be cases where you will need to do this.*</a:t>
            </a:r>
            <a:endParaRPr lang="en-US" sz="4800" dirty="0">
              <a:solidFill>
                <a:schemeClr val="accent3"/>
              </a:solidFill>
            </a:endParaRPr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661269" y="6295468"/>
            <a:ext cx="9603922" cy="3323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sz="2400" dirty="0" smtClean="0">
                <a:solidFill>
                  <a:schemeClr val="accent3"/>
                </a:solidFill>
              </a:rPr>
              <a:t>* There aren’t any cases where you will need to do this.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377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/>
            </a:gs>
            <a:gs pos="0">
              <a:schemeClr val="accent3"/>
            </a:gs>
            <a:gs pos="72000">
              <a:schemeClr val="accent1">
                <a:tint val="44500"/>
                <a:satMod val="1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Looking forward</a:t>
            </a:r>
            <a:endParaRPr lang="en-US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Arial Narrow" charset="0"/>
                <a:cs typeface="Arial Narrow" charset="0"/>
              </a:rPr>
              <a:t>Are emails finally turning a corner?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31821"/>
          <a:stretch/>
        </p:blipFill>
        <p:spPr>
          <a:xfrm>
            <a:off x="3880816" y="2575544"/>
            <a:ext cx="4360811" cy="2743200"/>
          </a:xfrm>
        </p:spPr>
      </p:pic>
      <p:grpSp>
        <p:nvGrpSpPr>
          <p:cNvPr id="11" name="Group 10"/>
          <p:cNvGrpSpPr/>
          <p:nvPr/>
        </p:nvGrpSpPr>
        <p:grpSpPr>
          <a:xfrm>
            <a:off x="7800123" y="2876457"/>
            <a:ext cx="2019300" cy="3662363"/>
            <a:chOff x="7596179" y="2932752"/>
            <a:chExt cx="2019300" cy="3662363"/>
          </a:xfrm>
        </p:grpSpPr>
        <p:pic>
          <p:nvPicPr>
            <p:cNvPr id="42" name="Picture 2" descr="C:\Users\Jokomoro\Documents\iphone5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179" y="2932752"/>
              <a:ext cx="2019300" cy="3662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" b="31821"/>
            <a:stretch/>
          </p:blipFill>
          <p:spPr>
            <a:xfrm>
              <a:off x="7938644" y="3548340"/>
              <a:ext cx="1325880" cy="2341830"/>
            </a:xfrm>
            <a:prstGeom prst="rect">
              <a:avLst/>
            </a:prstGeom>
            <a:noFill/>
          </p:spPr>
        </p:pic>
      </p:grpSp>
      <p:grpSp>
        <p:nvGrpSpPr>
          <p:cNvPr id="10" name="Group 9"/>
          <p:cNvGrpSpPr/>
          <p:nvPr/>
        </p:nvGrpSpPr>
        <p:grpSpPr>
          <a:xfrm>
            <a:off x="746477" y="1479167"/>
            <a:ext cx="5398052" cy="3936627"/>
            <a:chOff x="874664" y="2658488"/>
            <a:chExt cx="5398052" cy="3936627"/>
          </a:xfrm>
        </p:grpSpPr>
        <p:pic>
          <p:nvPicPr>
            <p:cNvPr id="41" name="Picture 40" descr="iPad_V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664" y="2658488"/>
              <a:ext cx="5398052" cy="3936627"/>
            </a:xfrm>
            <a:prstGeom prst="rect">
              <a:avLst/>
            </a:prstGeom>
          </p:spPr>
        </p:pic>
        <p:pic>
          <p:nvPicPr>
            <p:cNvPr id="45" name="Picture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" b="31821"/>
            <a:stretch/>
          </p:blipFill>
          <p:spPr>
            <a:xfrm>
              <a:off x="2425180" y="2991436"/>
              <a:ext cx="2311818" cy="306324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85849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100000">
              <a:srgbClr val="E0F1FF">
                <a:lumMod val="100000"/>
              </a:srgbClr>
            </a:gs>
            <a:gs pos="0">
              <a:schemeClr val="bg1">
                <a:lumMod val="51000"/>
                <a:lumOff val="49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4" name="Text Placeholder 5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276999"/>
          </a:xfrm>
        </p:spPr>
        <p:txBody>
          <a:bodyPr/>
          <a:lstStyle/>
          <a:p>
            <a:r>
              <a:rPr lang="en-US" sz="1800" dirty="0" smtClean="0"/>
              <a:t>Your Questions…Answered!</a:t>
            </a:r>
            <a:endParaRPr lang="en-US" sz="1800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0" y="450850"/>
            <a:ext cx="480250" cy="279180"/>
          </a:xfrm>
        </p:spPr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17" name="Teardrop 16"/>
          <p:cNvSpPr/>
          <p:nvPr/>
        </p:nvSpPr>
        <p:spPr>
          <a:xfrm rot="5400000">
            <a:off x="1062903" y="2330425"/>
            <a:ext cx="1011237" cy="1009649"/>
          </a:xfrm>
          <a:prstGeom prst="teardrop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ardrop 17"/>
          <p:cNvSpPr/>
          <p:nvPr/>
        </p:nvSpPr>
        <p:spPr>
          <a:xfrm rot="16200000" flipH="1">
            <a:off x="2148753" y="2681262"/>
            <a:ext cx="660400" cy="658812"/>
          </a:xfrm>
          <a:prstGeom prst="teardrop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Teardrop 18"/>
          <p:cNvSpPr/>
          <p:nvPr/>
        </p:nvSpPr>
        <p:spPr>
          <a:xfrm>
            <a:off x="1414535" y="3415482"/>
            <a:ext cx="658812" cy="658812"/>
          </a:xfrm>
          <a:prstGeom prst="teardrop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792196" y="1883733"/>
            <a:ext cx="192088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91320" y="4933493"/>
            <a:ext cx="190499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159195" y="2837800"/>
            <a:ext cx="4728571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Thank you for coming</a:t>
            </a:r>
          </a:p>
          <a:p>
            <a:pPr lvl="2">
              <a:buNone/>
            </a:pPr>
            <a:r>
              <a:rPr lang="en-US" dirty="0" smtClean="0"/>
              <a:t>Feel free to reach out at any time if you are having issues with emails, or to suggest fixes for obscure bugs I may not have seen yet!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2"/>
            <a:endCxn id="21" idx="2"/>
          </p:cNvCxnSpPr>
          <p:nvPr/>
        </p:nvCxnSpPr>
        <p:spPr>
          <a:xfrm rot="16200000" flipH="1">
            <a:off x="1790009" y="4028225"/>
            <a:ext cx="955243" cy="1047379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/>
          <p:cNvSpPr txBox="1">
            <a:spLocks/>
          </p:cNvSpPr>
          <p:nvPr/>
        </p:nvSpPr>
        <p:spPr>
          <a:xfrm>
            <a:off x="3159195" y="4793442"/>
            <a:ext cx="1681683" cy="95737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sz="2800" dirty="0" smtClean="0"/>
              <a:t>Comments?</a:t>
            </a:r>
            <a:endParaRPr lang="en-US" sz="2800" dirty="0"/>
          </a:p>
        </p:txBody>
      </p:sp>
      <p:cxnSp>
        <p:nvCxnSpPr>
          <p:cNvPr id="25" name="Elbow Connector 24"/>
          <p:cNvCxnSpPr>
            <a:endCxn id="20" idx="2"/>
          </p:cNvCxnSpPr>
          <p:nvPr/>
        </p:nvCxnSpPr>
        <p:spPr>
          <a:xfrm rot="5400000" flipH="1" flipV="1">
            <a:off x="2275404" y="2182497"/>
            <a:ext cx="719513" cy="314073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/>
          <p:cNvSpPr txBox="1">
            <a:spLocks/>
          </p:cNvSpPr>
          <p:nvPr/>
        </p:nvSpPr>
        <p:spPr>
          <a:xfrm>
            <a:off x="3167551" y="1731693"/>
            <a:ext cx="1698221" cy="8737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sz="2800" dirty="0" smtClean="0"/>
              <a:t>Questions?</a:t>
            </a:r>
            <a:endParaRPr lang="en-US" sz="2800" dirty="0"/>
          </a:p>
        </p:txBody>
      </p:sp>
      <p:sp>
        <p:nvSpPr>
          <p:cNvPr id="27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8614166" y="878653"/>
            <a:ext cx="3321685" cy="2830005"/>
          </a:xfrm>
          <a:prstGeom prst="rect">
            <a:avLst/>
          </a:prstGeom>
        </p:spPr>
        <p:txBody>
          <a:bodyPr/>
          <a:lstStyle/>
          <a:p>
            <a:pPr lvl="3"/>
            <a:r>
              <a:rPr lang="en-US" sz="2000" dirty="0" err="1" smtClean="0">
                <a:solidFill>
                  <a:schemeClr val="accent2"/>
                </a:solidFill>
              </a:rPr>
              <a:t>Klick</a:t>
            </a:r>
            <a:r>
              <a:rPr lang="en-US" sz="2000" dirty="0" smtClean="0">
                <a:solidFill>
                  <a:schemeClr val="accent2"/>
                </a:solidFill>
              </a:rPr>
              <a:t> Confluence Wiki</a:t>
            </a:r>
          </a:p>
          <a:p>
            <a:pPr lvl="3"/>
            <a:r>
              <a:rPr lang="en-US" sz="2000" dirty="0" smtClean="0">
                <a:solidFill>
                  <a:schemeClr val="accent2"/>
                </a:solidFill>
              </a:rPr>
              <a:t>Slack and </a:t>
            </a:r>
            <a:r>
              <a:rPr lang="en-US" sz="2000" dirty="0" err="1" smtClean="0">
                <a:solidFill>
                  <a:schemeClr val="accent2"/>
                </a:solidFill>
              </a:rPr>
              <a:t>Klick</a:t>
            </a:r>
            <a:r>
              <a:rPr lang="en-US" sz="2000" dirty="0" smtClean="0">
                <a:solidFill>
                  <a:schemeClr val="accent2"/>
                </a:solidFill>
              </a:rPr>
              <a:t> Questions</a:t>
            </a:r>
          </a:p>
          <a:p>
            <a:pPr lvl="3"/>
            <a:r>
              <a:rPr lang="en-US" sz="2000" dirty="0" err="1" smtClean="0">
                <a:solidFill>
                  <a:schemeClr val="accent2"/>
                </a:solidFill>
              </a:rPr>
              <a:t>Klick’s</a:t>
            </a:r>
            <a:r>
              <a:rPr lang="en-US" sz="2000" dirty="0" smtClean="0">
                <a:solidFill>
                  <a:schemeClr val="accent2"/>
                </a:solidFill>
              </a:rPr>
              <a:t> Email Tool</a:t>
            </a:r>
          </a:p>
          <a:p>
            <a:pPr lvl="3"/>
            <a:r>
              <a:rPr lang="en-US" sz="2000" dirty="0" smtClean="0"/>
              <a:t>Campaignmonitor.com</a:t>
            </a:r>
          </a:p>
          <a:p>
            <a:pPr lvl="3"/>
            <a:r>
              <a:rPr lang="en-US" sz="2000" dirty="0" smtClean="0"/>
              <a:t>Emailonacid.com</a:t>
            </a:r>
          </a:p>
          <a:p>
            <a:pPr lvl="3"/>
            <a:r>
              <a:rPr lang="en-US" sz="2000" dirty="0" smtClean="0"/>
              <a:t>Litmus.com</a:t>
            </a:r>
          </a:p>
          <a:p>
            <a:pPr lvl="3"/>
            <a:r>
              <a:rPr lang="en-US" sz="2000" dirty="0" smtClean="0"/>
              <a:t>Zurb.com/ink</a:t>
            </a:r>
            <a:endParaRPr lang="en-US" sz="2000" dirty="0"/>
          </a:p>
        </p:txBody>
      </p:sp>
      <p:sp>
        <p:nvSpPr>
          <p:cNvPr id="29" name="Title 6"/>
          <p:cNvSpPr txBox="1">
            <a:spLocks/>
          </p:cNvSpPr>
          <p:nvPr/>
        </p:nvSpPr>
        <p:spPr>
          <a:xfrm>
            <a:off x="8614166" y="350360"/>
            <a:ext cx="3789288" cy="443198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b="1" u="sng" dirty="0" smtClean="0">
                <a:solidFill>
                  <a:schemeClr val="accent3"/>
                </a:solidFill>
              </a:rPr>
              <a:t>Resources</a:t>
            </a:r>
            <a:endParaRPr lang="en-US" sz="2800" b="1" u="sng" dirty="0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75" y="663856"/>
            <a:ext cx="4939444" cy="443198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22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4" grpId="0"/>
      <p:bldP spid="26" grpId="0"/>
      <p:bldP spid="27" grpId="0" build="p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6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4" y="1897541"/>
            <a:ext cx="267156" cy="1828800"/>
          </a:xfrm>
          <a:prstGeom prst="rect">
            <a:avLst/>
          </a:prstGeom>
        </p:spPr>
      </p:pic>
      <p:sp>
        <p:nvSpPr>
          <p:cNvPr id="68" name="Text Placeholder 67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407804"/>
          </a:xfrm>
        </p:spPr>
        <p:txBody>
          <a:bodyPr/>
          <a:lstStyle/>
          <a:p>
            <a:r>
              <a:rPr lang="en-US" dirty="0"/>
              <a:t>Pre-Development</a:t>
            </a:r>
          </a:p>
          <a:p>
            <a:endParaRPr lang="en-US" dirty="0"/>
          </a:p>
        </p:txBody>
      </p:sp>
      <p:sp>
        <p:nvSpPr>
          <p:cNvPr id="69" name="Content Placeholder 68"/>
          <p:cNvSpPr>
            <a:spLocks noGrp="1"/>
          </p:cNvSpPr>
          <p:nvPr>
            <p:ph sz="quarter" idx="16"/>
          </p:nvPr>
        </p:nvSpPr>
        <p:spPr>
          <a:xfrm>
            <a:off x="4823144" y="2129179"/>
            <a:ext cx="2597557" cy="1200329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>
                <a:solidFill>
                  <a:schemeClr val="tx2"/>
                </a:solidFill>
                <a:latin typeface="Comic Sans MS" panose="030F0702030302020204" pitchFamily="66" charset="0"/>
                <a:cs typeface="MV Boli" panose="02000500030200090000" pitchFamily="2" charset="0"/>
              </a:rPr>
              <a:t>Non-standard fonts</a:t>
            </a:r>
            <a:endParaRPr lang="en-US" b="1" dirty="0">
              <a:solidFill>
                <a:schemeClr val="tx2"/>
              </a:solidFill>
              <a:latin typeface="Comic Sans MS" panose="030F0702030302020204" pitchFamily="66" charset="0"/>
              <a:cs typeface="MV Boli" panose="02000500030200090000" pitchFamily="2" charset="0"/>
            </a:endParaRPr>
          </a:p>
        </p:txBody>
      </p:sp>
      <p:sp>
        <p:nvSpPr>
          <p:cNvPr id="70" name="Content Placeholder 69"/>
          <p:cNvSpPr>
            <a:spLocks noGrp="1"/>
          </p:cNvSpPr>
          <p:nvPr>
            <p:ph sz="quarter" idx="17"/>
          </p:nvPr>
        </p:nvSpPr>
        <p:spPr>
          <a:xfrm>
            <a:off x="1044320" y="2166212"/>
            <a:ext cx="2587754" cy="127727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Text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Inside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images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541687"/>
          </a:xfrm>
        </p:spPr>
        <p:txBody>
          <a:bodyPr/>
          <a:lstStyle/>
          <a:p>
            <a:r>
              <a:rPr lang="en-US" sz="4400" dirty="0" smtClean="0">
                <a:solidFill>
                  <a:schemeClr val="bg1"/>
                </a:solidFill>
              </a:rPr>
              <a:t>What to watch for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9"/>
          </p:nvPr>
        </p:nvSpPr>
        <p:spPr>
          <a:xfrm>
            <a:off x="8018579" y="1504742"/>
            <a:ext cx="3341076" cy="2593018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algn="ctr">
              <a:buNone/>
            </a:pPr>
            <a:endParaRPr lang="en-US" dirty="0" smtClean="0">
              <a:solidFill>
                <a:schemeClr val="accent3"/>
              </a:solidFill>
            </a:endParaRP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Background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images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And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Gradients</a:t>
            </a:r>
          </a:p>
          <a:p>
            <a:pPr algn="ctr">
              <a:buNone/>
            </a:pP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3704961"/>
            <a:ext cx="3623525" cy="29612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28" y="1904737"/>
            <a:ext cx="264033" cy="180022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1623751"/>
            <a:ext cx="3623525" cy="280987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4359488" y="4239605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None/>
            </a:pPr>
            <a:r>
              <a:rPr lang="en-US" dirty="0" smtClean="0"/>
              <a:t>+ 1 More Thing</a:t>
            </a:r>
          </a:p>
        </p:txBody>
      </p:sp>
      <p:sp>
        <p:nvSpPr>
          <p:cNvPr id="18" name="Title 66"/>
          <p:cNvSpPr txBox="1">
            <a:spLocks/>
          </p:cNvSpPr>
          <p:nvPr/>
        </p:nvSpPr>
        <p:spPr>
          <a:xfrm>
            <a:off x="525744" y="5281044"/>
            <a:ext cx="10975489" cy="68942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 baseline="0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 smtClean="0">
                <a:solidFill>
                  <a:schemeClr val="accent3"/>
                </a:solidFill>
              </a:rPr>
              <a:t>Question: </a:t>
            </a:r>
            <a:r>
              <a:rPr lang="en-US" sz="2800" dirty="0" smtClean="0">
                <a:solidFill>
                  <a:schemeClr val="tx1"/>
                </a:solidFill>
              </a:rPr>
              <a:t>are you deploying the email?</a:t>
            </a:r>
          </a:p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</a:rPr>
              <a:t>	</a:t>
            </a:r>
            <a:r>
              <a:rPr lang="en-US" sz="2800" dirty="0" smtClean="0">
                <a:solidFill>
                  <a:schemeClr val="tx1"/>
                </a:solidFill>
              </a:rPr>
              <a:t>	      If so, how?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37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Content Placeholder 42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26" y="592748"/>
            <a:ext cx="6255971" cy="4634278"/>
          </a:xfrm>
        </p:spPr>
      </p:pic>
      <p:sp>
        <p:nvSpPr>
          <p:cNvPr id="40" name="Rectangle 39"/>
          <p:cNvSpPr/>
          <p:nvPr/>
        </p:nvSpPr>
        <p:spPr>
          <a:xfrm>
            <a:off x="1" y="0"/>
            <a:ext cx="59172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"/>
          <p:cNvSpPr txBox="1">
            <a:spLocks/>
          </p:cNvSpPr>
          <p:nvPr/>
        </p:nvSpPr>
        <p:spPr>
          <a:xfrm>
            <a:off x="534922" y="1587736"/>
            <a:ext cx="4687710" cy="1838965"/>
          </a:xfrm>
          <a:prstGeom prst="rect">
            <a:avLst/>
          </a:prstGeom>
          <a:solidFill>
            <a:srgbClr val="F3F3F3"/>
          </a:solidFill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Can be done if designed properly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If there isn’t enough room for the text, the image will either be stretched or broken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Text Inside Images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083781" y="2954215"/>
            <a:ext cx="4598374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171701" y="4009292"/>
            <a:ext cx="4567604" cy="2136530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24"/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67" y="4264270"/>
            <a:ext cx="8660057" cy="2232907"/>
          </a:xfrm>
        </p:spPr>
      </p:pic>
      <p:cxnSp>
        <p:nvCxnSpPr>
          <p:cNvPr id="27" name="Straight Connector 26"/>
          <p:cNvCxnSpPr/>
          <p:nvPr/>
        </p:nvCxnSpPr>
        <p:spPr>
          <a:xfrm flipH="1">
            <a:off x="10287001" y="2954215"/>
            <a:ext cx="542193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0287001" y="3991708"/>
            <a:ext cx="542193" cy="20339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37594" y="5227027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054004" y="5103934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344008" y="5001358"/>
            <a:ext cx="1509347" cy="1024305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775938" y="5407269"/>
            <a:ext cx="1509347" cy="55391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2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44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Non-standard Fonts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8" y="3864451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 smtClean="0"/>
              <a:t>Web-Safe Font Stacks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66382" y="4433407"/>
            <a:ext cx="2194504" cy="1204328"/>
            <a:chOff x="450851" y="4429703"/>
            <a:chExt cx="1721568" cy="1204328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Sans-serif</a:t>
              </a:r>
              <a:endParaRPr lang="en-US" i="1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561107" y="4818423"/>
              <a:ext cx="611273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Helvetica</a:t>
              </a:r>
            </a:p>
            <a:p>
              <a:pPr lvl="4">
                <a:buNone/>
              </a:pPr>
              <a:r>
                <a:rPr lang="en-US" sz="1600" dirty="0" smtClean="0"/>
                <a:t>Arial</a:t>
              </a:r>
            </a:p>
            <a:p>
              <a:pPr lvl="4">
                <a:buNone/>
              </a:pPr>
              <a:r>
                <a:rPr lang="en-US" sz="1600" dirty="0" smtClean="0"/>
                <a:t>Sans-serif</a:t>
              </a:r>
              <a:endParaRPr lang="en-US" sz="1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42978" y="4437110"/>
            <a:ext cx="2518203" cy="1212017"/>
            <a:chOff x="2547938" y="4429703"/>
            <a:chExt cx="1541130" cy="1212017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541130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serif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8" y="4826112"/>
              <a:ext cx="1541130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Times New Roman</a:t>
              </a:r>
            </a:p>
            <a:p>
              <a:pPr lvl="4">
                <a:buNone/>
              </a:pPr>
              <a:r>
                <a:rPr lang="en-US" sz="1600" dirty="0" smtClean="0"/>
                <a:t>Times</a:t>
              </a:r>
            </a:p>
            <a:p>
              <a:pPr lvl="4">
                <a:buNone/>
              </a:pPr>
              <a:r>
                <a:rPr lang="en-US" sz="1600" dirty="0" smtClean="0"/>
                <a:t>Serif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76407" y="4437109"/>
            <a:ext cx="1904008" cy="1215718"/>
            <a:chOff x="4637088" y="4429703"/>
            <a:chExt cx="1186663" cy="1215718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Monospace</a:t>
              </a:r>
              <a:endParaRPr lang="en-US" i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974183" y="4829813"/>
              <a:ext cx="848684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Courier New</a:t>
              </a:r>
            </a:p>
            <a:p>
              <a:pPr lvl="4">
                <a:buNone/>
              </a:pPr>
              <a:r>
                <a:rPr lang="en-US" sz="1600" dirty="0" smtClean="0"/>
                <a:t>Courier</a:t>
              </a:r>
            </a:p>
            <a:p>
              <a:pPr lvl="4">
                <a:buNone/>
              </a:pPr>
              <a:r>
                <a:rPr lang="en-US" sz="1600" dirty="0" smtClean="0"/>
                <a:t>Monospace</a:t>
              </a:r>
              <a:endParaRPr lang="en-US" sz="1600" dirty="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3" y="4315492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3"/>
          <p:cNvSpPr txBox="1">
            <a:spLocks/>
          </p:cNvSpPr>
          <p:nvPr/>
        </p:nvSpPr>
        <p:spPr>
          <a:xfrm>
            <a:off x="552263" y="1609001"/>
            <a:ext cx="11468334" cy="1592744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There is no way to incorporate web fonts in emails</a:t>
            </a:r>
          </a:p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To ensure a consistent experience, all text must use web-safe fonts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716191" y="4837218"/>
            <a:ext cx="972375" cy="8156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Verdana</a:t>
            </a:r>
          </a:p>
          <a:p>
            <a:pPr lvl="4">
              <a:buNone/>
            </a:pPr>
            <a:r>
              <a:rPr lang="en-US" sz="1600" dirty="0" smtClean="0"/>
              <a:t>Geneva</a:t>
            </a:r>
          </a:p>
          <a:p>
            <a:pPr lvl="4">
              <a:buNone/>
            </a:pPr>
            <a:r>
              <a:rPr lang="en-US" sz="1600" dirty="0" smtClean="0"/>
              <a:t>Sans-serif</a:t>
            </a:r>
            <a:endParaRPr lang="en-US" sz="16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9696176" y="4822128"/>
            <a:ext cx="1165752" cy="110030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Georgia</a:t>
            </a:r>
          </a:p>
          <a:p>
            <a:pPr lvl="4">
              <a:buNone/>
            </a:pPr>
            <a:r>
              <a:rPr lang="en-US" sz="1600" dirty="0" smtClean="0"/>
              <a:t>Utopia</a:t>
            </a:r>
          </a:p>
          <a:p>
            <a:pPr lvl="4">
              <a:buNone/>
            </a:pPr>
            <a:r>
              <a:rPr lang="en-US" sz="1600" dirty="0" smtClean="0"/>
              <a:t>Charter</a:t>
            </a:r>
          </a:p>
          <a:p>
            <a:pPr lvl="4">
              <a:buNone/>
            </a:pPr>
            <a:r>
              <a:rPr lang="en-US" sz="1600" dirty="0" smtClean="0"/>
              <a:t>Serif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0308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uiExpand="1" build="p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31109" y="2437558"/>
            <a:ext cx="5052008" cy="1923604"/>
          </a:xfrm>
        </p:spPr>
        <p:txBody>
          <a:bodyPr/>
          <a:lstStyle/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Background images are not universally supported and are hard to implement</a:t>
            </a:r>
          </a:p>
          <a:p>
            <a:pPr lvl="1">
              <a:buNone/>
            </a:pPr>
            <a:endParaRPr lang="en-US" sz="1600" cap="none" dirty="0">
              <a:solidFill>
                <a:schemeClr val="accent2"/>
              </a:solidFill>
            </a:endParaRPr>
          </a:p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Gradients are too new for most email clients to support (no CSS3)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75" y="681440"/>
            <a:ext cx="4939444" cy="1329595"/>
          </a:xfrm>
        </p:spPr>
        <p:txBody>
          <a:bodyPr/>
          <a:lstStyle/>
          <a:p>
            <a:r>
              <a:rPr lang="en-US" dirty="0" smtClean="0"/>
              <a:t>Background</a:t>
            </a:r>
            <a:br>
              <a:rPr lang="en-US" dirty="0" smtClean="0"/>
            </a:br>
            <a:r>
              <a:rPr lang="en-US" dirty="0" smtClean="0"/>
              <a:t>Images and</a:t>
            </a:r>
            <a:br>
              <a:rPr lang="en-US" dirty="0" smtClean="0"/>
            </a:br>
            <a:r>
              <a:rPr lang="en-US" dirty="0" smtClean="0"/>
              <a:t>Gradients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t="46796" r="226" b="244"/>
          <a:stretch/>
        </p:blipFill>
        <p:spPr>
          <a:xfrm>
            <a:off x="5882055" y="-82647"/>
            <a:ext cx="6320924" cy="6949440"/>
          </a:xfrm>
        </p:spPr>
      </p:pic>
      <p:grpSp>
        <p:nvGrpSpPr>
          <p:cNvPr id="5" name="Group 4"/>
          <p:cNvGrpSpPr/>
          <p:nvPr/>
        </p:nvGrpSpPr>
        <p:grpSpPr>
          <a:xfrm>
            <a:off x="61546" y="5122140"/>
            <a:ext cx="6497513" cy="1177245"/>
            <a:chOff x="61546" y="5122140"/>
            <a:chExt cx="6497513" cy="1177245"/>
          </a:xfrm>
        </p:grpSpPr>
        <p:sp>
          <p:nvSpPr>
            <p:cNvPr id="17" name="Content Placeholder 3"/>
            <p:cNvSpPr txBox="1">
              <a:spLocks/>
            </p:cNvSpPr>
            <p:nvPr/>
          </p:nvSpPr>
          <p:spPr>
            <a:xfrm>
              <a:off x="61546" y="5122140"/>
              <a:ext cx="5319347" cy="1177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effectLst>
              <a:glow rad="101600">
                <a:schemeClr val="accent3"/>
              </a:glow>
            </a:effectLst>
          </p:spPr>
          <p:txBody>
            <a:bodyPr vert="horz" wrap="square" lIns="18000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fontAlgn="auto">
                <a:buFont typeface="Lucida Grande"/>
                <a:buNone/>
              </a:pPr>
              <a:r>
                <a:rPr lang="en-US" b="1" dirty="0" smtClean="0">
                  <a:solidFill>
                    <a:schemeClr val="accent3"/>
                  </a:solidFill>
                </a:rPr>
                <a:t>Sorry!</a:t>
              </a:r>
            </a:p>
            <a:p>
              <a:pPr lvl="2" fontAlgn="auto">
                <a:buFont typeface="Lucida Grande"/>
                <a:buNone/>
              </a:pPr>
              <a:r>
                <a:rPr lang="en-US" sz="2400" dirty="0" smtClean="0"/>
                <a:t>We need to remove this background image because Outlook doesn’t like nice things.</a:t>
              </a:r>
              <a:endParaRPr lang="en-US" sz="2400" dirty="0"/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5398476" y="5583273"/>
              <a:ext cx="1160583" cy="25497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82964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02080" y="2118948"/>
            <a:ext cx="10967926" cy="1354217"/>
          </a:xfrm>
          <a:solidFill>
            <a:schemeClr val="accent4">
              <a:alpha val="78000"/>
            </a:schemeClr>
          </a:solidFill>
          <a:effectLst/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/>
              <a:t>Tables are Taboo!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13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8680" y="726828"/>
            <a:ext cx="6968093" cy="443198"/>
          </a:xfrm>
        </p:spPr>
        <p:txBody>
          <a:bodyPr/>
          <a:lstStyle/>
          <a:p>
            <a:r>
              <a:rPr lang="en-US" dirty="0" smtClean="0"/>
              <a:t>Building The layout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586970" y="1491021"/>
            <a:ext cx="11308317" cy="977191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should be used for the entire structure of the email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Nesting tables is the key to proper positioning of your text and images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" r="763"/>
          <a:stretch/>
        </p:blipFill>
        <p:spPr>
          <a:xfrm>
            <a:off x="0" y="3934187"/>
            <a:ext cx="12198350" cy="2932356"/>
          </a:xfrm>
          <a:solidFill>
            <a:schemeClr val="bg2"/>
          </a:solidFill>
        </p:spPr>
      </p:pic>
      <p:grpSp>
        <p:nvGrpSpPr>
          <p:cNvPr id="2" name="Group 1"/>
          <p:cNvGrpSpPr/>
          <p:nvPr/>
        </p:nvGrpSpPr>
        <p:grpSpPr>
          <a:xfrm>
            <a:off x="1072663" y="2818555"/>
            <a:ext cx="10524392" cy="1445715"/>
            <a:chOff x="1072663" y="2818555"/>
            <a:chExt cx="10524392" cy="1445715"/>
          </a:xfrm>
        </p:grpSpPr>
        <p:sp>
          <p:nvSpPr>
            <p:cNvPr id="12" name="Content Placeholder 3"/>
            <p:cNvSpPr txBox="1">
              <a:spLocks/>
            </p:cNvSpPr>
            <p:nvPr/>
          </p:nvSpPr>
          <p:spPr>
            <a:xfrm>
              <a:off x="1072663" y="2818555"/>
              <a:ext cx="10524392" cy="738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glow rad="101600">
                <a:schemeClr val="accent1"/>
              </a:glow>
            </a:effectLst>
          </p:spPr>
          <p:txBody>
            <a:bodyPr vert="horz" wrap="square" lIns="18000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algn="ctr" fontAlgn="auto">
                <a:buFont typeface="Lucida Grande"/>
                <a:buNone/>
              </a:pPr>
              <a:r>
                <a:rPr lang="en-US" sz="2400" dirty="0" smtClean="0">
                  <a:solidFill>
                    <a:schemeClr val="accent6"/>
                  </a:solidFill>
                </a:rPr>
                <a:t>This is all we need to get started. The outer table is used to ensure our email is centered, and the inner table will contain our content. No </a:t>
              </a:r>
              <a:r>
                <a:rPr lang="en-US" sz="2400" dirty="0" err="1" smtClean="0">
                  <a:solidFill>
                    <a:schemeClr val="accent6"/>
                  </a:solidFill>
                </a:rPr>
                <a:t>doctype</a:t>
              </a:r>
              <a:r>
                <a:rPr lang="en-US" sz="2400" dirty="0" smtClean="0">
                  <a:solidFill>
                    <a:schemeClr val="accent6"/>
                  </a:solidFill>
                </a:rPr>
                <a:t>, no head, and no styles!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5400000">
              <a:off x="5119681" y="3783256"/>
              <a:ext cx="707051" cy="2549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305451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001979" cy="1974900"/>
          </a:xfrm>
        </p:spPr>
        <p:txBody>
          <a:bodyPr/>
          <a:lstStyle/>
          <a:p>
            <a:r>
              <a:rPr lang="en-US" dirty="0" smtClean="0"/>
              <a:t>Google stole</a:t>
            </a:r>
            <a:br>
              <a:rPr lang="en-US" dirty="0" smtClean="0"/>
            </a:br>
            <a:r>
              <a:rPr lang="en-US" dirty="0" smtClean="0"/>
              <a:t>my styles!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03724" y="2897678"/>
            <a:ext cx="10782315" cy="1254189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smtClean="0"/>
              <a:t>Stylesheets and style tags are not supported by all email clients. If we want to style our content, we need to inline our </a:t>
            </a:r>
            <a:r>
              <a:rPr lang="en-US" sz="3000" i="1" cap="none" dirty="0" err="1" smtClean="0"/>
              <a:t>css</a:t>
            </a:r>
            <a:r>
              <a:rPr lang="en-US" sz="3000" i="1" cap="none" dirty="0" smtClean="0"/>
              <a:t>.</a:t>
            </a:r>
          </a:p>
          <a:p>
            <a:pPr fontAlgn="auto">
              <a:lnSpc>
                <a:spcPct val="90000"/>
              </a:lnSpc>
              <a:buFont typeface="Lucida Grande"/>
              <a:buNone/>
            </a:pPr>
            <a:endParaRPr lang="en-US" sz="3000" i="1" cap="none" dirty="0">
              <a:latin typeface="Buxton Sketch" panose="03080500000500000004" pitchFamily="66" charset="0"/>
            </a:endParaRPr>
          </a:p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err="1" smtClean="0">
                <a:solidFill>
                  <a:schemeClr val="accent3"/>
                </a:solidFill>
                <a:latin typeface="Buxton Sketch" panose="03080500000500000004" pitchFamily="66" charset="0"/>
              </a:rPr>
              <a:t>Kickin</a:t>
            </a:r>
            <a:r>
              <a:rPr lang="en-US" sz="3000" i="1" cap="none" dirty="0" smtClean="0">
                <a:solidFill>
                  <a:schemeClr val="accent3"/>
                </a:solidFill>
                <a:latin typeface="Buxton Sketch" panose="03080500000500000004" pitchFamily="66" charset="0"/>
              </a:rPr>
              <a:t>’ it old school!</a:t>
            </a:r>
            <a:endParaRPr lang="en-US" sz="3000" b="1" i="1" cap="none" dirty="0">
              <a:solidFill>
                <a:schemeClr val="accent3"/>
              </a:solidFill>
              <a:latin typeface="Buxton Sketch" panose="030805000005000000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78" y="4151867"/>
            <a:ext cx="4826353" cy="27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03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001_NewKlickColours">
      <a:dk1>
        <a:srgbClr val="3C3C3C"/>
      </a:dk1>
      <a:lt1>
        <a:srgbClr val="FFFFFF"/>
      </a:lt1>
      <a:dk2>
        <a:srgbClr val="646464"/>
      </a:dk2>
      <a:lt2>
        <a:srgbClr val="DCDCDC"/>
      </a:lt2>
      <a:accent1>
        <a:srgbClr val="89CBFF"/>
      </a:accent1>
      <a:accent2>
        <a:srgbClr val="1A87CF"/>
      </a:accent2>
      <a:accent3>
        <a:srgbClr val="EC008B"/>
      </a:accent3>
      <a:accent4>
        <a:srgbClr val="89CBFF"/>
      </a:accent4>
      <a:accent5>
        <a:srgbClr val="8E8E8E"/>
      </a:accent5>
      <a:accent6>
        <a:srgbClr val="262526"/>
      </a:accent6>
      <a:hlink>
        <a:srgbClr val="9FC8EC"/>
      </a:hlink>
      <a:folHlink>
        <a:srgbClr val="1A87C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800" cap="all" dirty="0" err="1" smtClean="0">
            <a:solidFill>
              <a:srgbClr val="16153E"/>
            </a:solidFill>
            <a:latin typeface="Arial Narrow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5174</TotalTime>
  <Words>1380</Words>
  <Application>Microsoft Office PowerPoint</Application>
  <PresentationFormat>Custom</PresentationFormat>
  <Paragraphs>304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Table of contents</vt:lpstr>
      <vt:lpstr>What to watch for</vt:lpstr>
      <vt:lpstr>Text Inside Images</vt:lpstr>
      <vt:lpstr>Non-standard Fonts</vt:lpstr>
      <vt:lpstr>Background Images and Gradients</vt:lpstr>
      <vt:lpstr>Tables are Taboo!</vt:lpstr>
      <vt:lpstr>Building The layout</vt:lpstr>
      <vt:lpstr>Google stole my styles!</vt:lpstr>
      <vt:lpstr>Example Email</vt:lpstr>
      <vt:lpstr>Styled content</vt:lpstr>
      <vt:lpstr>Nested Tables</vt:lpstr>
      <vt:lpstr>The button problem</vt:lpstr>
      <vt:lpstr>The big picture</vt:lpstr>
      <vt:lpstr>&lt;p&gt; stands for problems</vt:lpstr>
      <vt:lpstr>&lt;div&gt; likes to be difficult</vt:lpstr>
      <vt:lpstr>&lt;div&gt; likes to be difficult</vt:lpstr>
      <vt:lpstr>Look out for list items</vt:lpstr>
      <vt:lpstr>Why Margins don’t work</vt:lpstr>
      <vt:lpstr>PowerPoint Presentation</vt:lpstr>
      <vt:lpstr>PowerPoint Presentation</vt:lpstr>
      <vt:lpstr>One last Spacing thing…</vt:lpstr>
      <vt:lpstr>&lt;A&gt; problem with no solution</vt:lpstr>
      <vt:lpstr>PowerPoint Presentation</vt:lpstr>
      <vt:lpstr>PowerPoint Presentation</vt:lpstr>
      <vt:lpstr>On one condition…</vt:lpstr>
      <vt:lpstr>Are emails finally turning a corner?</vt:lpstr>
      <vt:lpstr> </vt:lpstr>
    </vt:vector>
  </TitlesOfParts>
  <Company>Klick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Ming-Li Kuo</dc:creator>
  <cp:lastModifiedBy>Windows User</cp:lastModifiedBy>
  <cp:revision>1006</cp:revision>
  <dcterms:created xsi:type="dcterms:W3CDTF">2014-10-09T20:43:58Z</dcterms:created>
  <dcterms:modified xsi:type="dcterms:W3CDTF">2015-04-16T15:49:05Z</dcterms:modified>
</cp:coreProperties>
</file>